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257" r:id="rId2"/>
    <p:sldId id="258" r:id="rId3"/>
  </p:sldIdLst>
  <p:sldSz cx="6858000" cy="12192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p:scale>
          <a:sx n="200" d="100"/>
          <a:sy n="200" d="100"/>
        </p:scale>
        <p:origin x="510" y="-1077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GB"/>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5BA32BE-E9A4-47D8-9532-1E259EFDE010}" type="datetimeFigureOut">
              <a:rPr lang="en-GB" smtClean="0"/>
              <a:t>27/02/2026</a:t>
            </a:fld>
            <a:endParaRPr lang="en-GB"/>
          </a:p>
        </p:txBody>
      </p:sp>
      <p:sp>
        <p:nvSpPr>
          <p:cNvPr id="4" name="Slide Image Placeholder 3"/>
          <p:cNvSpPr>
            <a:spLocks noGrp="1" noRot="1" noChangeAspect="1"/>
          </p:cNvSpPr>
          <p:nvPr>
            <p:ph type="sldImg" idx="2"/>
          </p:nvPr>
        </p:nvSpPr>
        <p:spPr>
          <a:xfrm>
            <a:off x="2622550" y="1162050"/>
            <a:ext cx="1765300" cy="3136900"/>
          </a:xfrm>
          <a:prstGeom prst="rect">
            <a:avLst/>
          </a:prstGeom>
          <a:noFill/>
          <a:ln w="12700">
            <a:solidFill>
              <a:prstClr val="black"/>
            </a:solidFill>
          </a:ln>
        </p:spPr>
        <p:txBody>
          <a:bodyPr vert="horz" lIns="93177" tIns="46589" rIns="93177" bIns="46589" rtlCol="0" anchor="ctr"/>
          <a:lstStyle/>
          <a:p>
            <a:endParaRPr lang="en-GB"/>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GB"/>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0550EFE7-2BEE-4BB1-BC96-3730BF1261C0}" type="slidenum">
              <a:rPr lang="en-GB" smtClean="0"/>
              <a:t>‹#›</a:t>
            </a:fld>
            <a:endParaRPr lang="en-GB"/>
          </a:p>
        </p:txBody>
      </p:sp>
    </p:spTree>
    <p:extLst>
      <p:ext uri="{BB962C8B-B14F-4D97-AF65-F5344CB8AC3E}">
        <p14:creationId xmlns:p14="http://schemas.microsoft.com/office/powerpoint/2010/main" val="1332981134"/>
      </p:ext>
    </p:extLst>
  </p:cSld>
  <p:clrMap bg1="lt1" tx1="dk1" bg2="lt2" tx2="dk2" accent1="accent1" accent2="accent2" accent3="accent3" accent4="accent4" accent5="accent5" accent6="accent6" hlink="hlink" folHlink="folHlink"/>
  <p:notesStyle>
    <a:lvl1pPr marL="0" algn="l" defTabSz="914354" rtl="0" eaLnBrk="1" latinLnBrk="0" hangingPunct="1">
      <a:defRPr sz="1200" kern="1200">
        <a:solidFill>
          <a:schemeClr val="tx1"/>
        </a:solidFill>
        <a:latin typeface="+mn-lt"/>
        <a:ea typeface="+mn-ea"/>
        <a:cs typeface="+mn-cs"/>
      </a:defRPr>
    </a:lvl1pPr>
    <a:lvl2pPr marL="457177" algn="l" defTabSz="914354" rtl="0" eaLnBrk="1" latinLnBrk="0" hangingPunct="1">
      <a:defRPr sz="1200" kern="1200">
        <a:solidFill>
          <a:schemeClr val="tx1"/>
        </a:solidFill>
        <a:latin typeface="+mn-lt"/>
        <a:ea typeface="+mn-ea"/>
        <a:cs typeface="+mn-cs"/>
      </a:defRPr>
    </a:lvl2pPr>
    <a:lvl3pPr marL="914354" algn="l" defTabSz="914354" rtl="0" eaLnBrk="1" latinLnBrk="0" hangingPunct="1">
      <a:defRPr sz="1200" kern="1200">
        <a:solidFill>
          <a:schemeClr val="tx1"/>
        </a:solidFill>
        <a:latin typeface="+mn-lt"/>
        <a:ea typeface="+mn-ea"/>
        <a:cs typeface="+mn-cs"/>
      </a:defRPr>
    </a:lvl3pPr>
    <a:lvl4pPr marL="1371531" algn="l" defTabSz="914354" rtl="0" eaLnBrk="1" latinLnBrk="0" hangingPunct="1">
      <a:defRPr sz="1200" kern="1200">
        <a:solidFill>
          <a:schemeClr val="tx1"/>
        </a:solidFill>
        <a:latin typeface="+mn-lt"/>
        <a:ea typeface="+mn-ea"/>
        <a:cs typeface="+mn-cs"/>
      </a:defRPr>
    </a:lvl4pPr>
    <a:lvl5pPr marL="1828708" algn="l" defTabSz="914354" rtl="0" eaLnBrk="1" latinLnBrk="0" hangingPunct="1">
      <a:defRPr sz="1200" kern="1200">
        <a:solidFill>
          <a:schemeClr val="tx1"/>
        </a:solidFill>
        <a:latin typeface="+mn-lt"/>
        <a:ea typeface="+mn-ea"/>
        <a:cs typeface="+mn-cs"/>
      </a:defRPr>
    </a:lvl5pPr>
    <a:lvl6pPr marL="2285885" algn="l" defTabSz="914354" rtl="0" eaLnBrk="1" latinLnBrk="0" hangingPunct="1">
      <a:defRPr sz="1200" kern="1200">
        <a:solidFill>
          <a:schemeClr val="tx1"/>
        </a:solidFill>
        <a:latin typeface="+mn-lt"/>
        <a:ea typeface="+mn-ea"/>
        <a:cs typeface="+mn-cs"/>
      </a:defRPr>
    </a:lvl6pPr>
    <a:lvl7pPr marL="2743061" algn="l" defTabSz="914354" rtl="0" eaLnBrk="1" latinLnBrk="0" hangingPunct="1">
      <a:defRPr sz="1200" kern="1200">
        <a:solidFill>
          <a:schemeClr val="tx1"/>
        </a:solidFill>
        <a:latin typeface="+mn-lt"/>
        <a:ea typeface="+mn-ea"/>
        <a:cs typeface="+mn-cs"/>
      </a:defRPr>
    </a:lvl7pPr>
    <a:lvl8pPr marL="3200238" algn="l" defTabSz="914354" rtl="0" eaLnBrk="1" latinLnBrk="0" hangingPunct="1">
      <a:defRPr sz="1200" kern="1200">
        <a:solidFill>
          <a:schemeClr val="tx1"/>
        </a:solidFill>
        <a:latin typeface="+mn-lt"/>
        <a:ea typeface="+mn-ea"/>
        <a:cs typeface="+mn-cs"/>
      </a:defRPr>
    </a:lvl8pPr>
    <a:lvl9pPr marL="3657415" algn="l" defTabSz="91435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40637F-B0DC-7F7E-C8BA-0AC73C30EF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D0BF7B-64C4-43E1-6A1C-EE8D5D5E2E12}"/>
              </a:ext>
            </a:extLst>
          </p:cNvPr>
          <p:cNvSpPr>
            <a:spLocks noGrp="1" noRot="1" noChangeAspect="1"/>
          </p:cNvSpPr>
          <p:nvPr>
            <p:ph type="sldImg"/>
          </p:nvPr>
        </p:nvSpPr>
        <p:spPr>
          <a:xfrm>
            <a:off x="2622550" y="1162050"/>
            <a:ext cx="1765300" cy="3136900"/>
          </a:xfrm>
        </p:spPr>
      </p:sp>
      <p:sp>
        <p:nvSpPr>
          <p:cNvPr id="3" name="Notes Placeholder 2">
            <a:extLst>
              <a:ext uri="{FF2B5EF4-FFF2-40B4-BE49-F238E27FC236}">
                <a16:creationId xmlns:a16="http://schemas.microsoft.com/office/drawing/2014/main" id="{A09B7CCD-A290-F535-6104-FC601CB70FB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E06091F-3F40-A787-FAD9-8D0C72B8344D}"/>
              </a:ext>
            </a:extLst>
          </p:cNvPr>
          <p:cNvSpPr>
            <a:spLocks noGrp="1"/>
          </p:cNvSpPr>
          <p:nvPr>
            <p:ph type="sldNum" sz="quarter" idx="5"/>
          </p:nvPr>
        </p:nvSpPr>
        <p:spPr/>
        <p:txBody>
          <a:bodyPr/>
          <a:lstStyle/>
          <a:p>
            <a:fld id="{0550EFE7-2BEE-4BB1-BC96-3730BF1261C0}" type="slidenum">
              <a:rPr lang="en-GB" smtClean="0"/>
              <a:t>1</a:t>
            </a:fld>
            <a:endParaRPr lang="en-GB"/>
          </a:p>
        </p:txBody>
      </p:sp>
    </p:spTree>
    <p:extLst>
      <p:ext uri="{BB962C8B-B14F-4D97-AF65-F5344CB8AC3E}">
        <p14:creationId xmlns:p14="http://schemas.microsoft.com/office/powerpoint/2010/main" val="29433072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22550" y="1162050"/>
            <a:ext cx="1765300" cy="31369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50EFE7-2BEE-4BB1-BC96-3730BF1261C0}" type="slidenum">
              <a:rPr lang="en-GB" smtClean="0"/>
              <a:t>2</a:t>
            </a:fld>
            <a:endParaRPr lang="en-GB"/>
          </a:p>
        </p:txBody>
      </p:sp>
    </p:spTree>
    <p:extLst>
      <p:ext uri="{BB962C8B-B14F-4D97-AF65-F5344CB8AC3E}">
        <p14:creationId xmlns:p14="http://schemas.microsoft.com/office/powerpoint/2010/main" val="35213309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995312"/>
            <a:ext cx="5829300" cy="4244622"/>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6403625"/>
            <a:ext cx="5143500" cy="2943577"/>
          </a:xfrm>
        </p:spPr>
        <p:txBody>
          <a:bodyPr/>
          <a:lstStyle>
            <a:lvl1pPr marL="0" indent="0" algn="ctr">
              <a:buNone/>
              <a:defRPr sz="1800"/>
            </a:lvl1pPr>
            <a:lvl2pPr marL="342925" indent="0" algn="ctr">
              <a:buNone/>
              <a:defRPr sz="1500"/>
            </a:lvl2pPr>
            <a:lvl3pPr marL="685849" indent="0" algn="ctr">
              <a:buNone/>
              <a:defRPr sz="1350"/>
            </a:lvl3pPr>
            <a:lvl4pPr marL="1028774" indent="0" algn="ctr">
              <a:buNone/>
              <a:defRPr sz="1200"/>
            </a:lvl4pPr>
            <a:lvl5pPr marL="1371699" indent="0" algn="ctr">
              <a:buNone/>
              <a:defRPr sz="1200"/>
            </a:lvl5pPr>
            <a:lvl6pPr marL="1714623" indent="0" algn="ctr">
              <a:buNone/>
              <a:defRPr sz="1200"/>
            </a:lvl6pPr>
            <a:lvl7pPr marL="2057548" indent="0" algn="ctr">
              <a:buNone/>
              <a:defRPr sz="1200"/>
            </a:lvl7pPr>
            <a:lvl8pPr marL="2400472" indent="0" algn="ctr">
              <a:buNone/>
              <a:defRPr sz="1200"/>
            </a:lvl8pPr>
            <a:lvl9pPr marL="2743397"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2B8D511-6849-4D8A-8B67-5D394BED98A3}" type="datetimeFigureOut">
              <a:rPr lang="en-GB" smtClean="0"/>
              <a:t>27/02/2026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8C13797-FED3-408B-BBFE-6FD4471DCF07}" type="slidenum">
              <a:rPr lang="en-GB" smtClean="0"/>
              <a:t>‹#›</a:t>
            </a:fld>
            <a:endParaRPr lang="en-GB"/>
          </a:p>
        </p:txBody>
      </p:sp>
    </p:spTree>
    <p:extLst>
      <p:ext uri="{BB962C8B-B14F-4D97-AF65-F5344CB8AC3E}">
        <p14:creationId xmlns:p14="http://schemas.microsoft.com/office/powerpoint/2010/main" val="40357352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B8D511-6849-4D8A-8B67-5D394BED98A3}" type="datetimeFigureOut">
              <a:rPr lang="en-GB" smtClean="0"/>
              <a:t>27/02/2026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8C13797-FED3-408B-BBFE-6FD4471DCF07}" type="slidenum">
              <a:rPr lang="en-GB" smtClean="0"/>
              <a:t>‹#›</a:t>
            </a:fld>
            <a:endParaRPr lang="en-GB"/>
          </a:p>
        </p:txBody>
      </p:sp>
    </p:spTree>
    <p:extLst>
      <p:ext uri="{BB962C8B-B14F-4D97-AF65-F5344CB8AC3E}">
        <p14:creationId xmlns:p14="http://schemas.microsoft.com/office/powerpoint/2010/main" val="2542983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649111"/>
            <a:ext cx="1478756" cy="1033215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649111"/>
            <a:ext cx="4350544" cy="1033215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B8D511-6849-4D8A-8B67-5D394BED98A3}" type="datetimeFigureOut">
              <a:rPr lang="en-GB" smtClean="0"/>
              <a:t>27/02/2026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8C13797-FED3-408B-BBFE-6FD4471DCF07}" type="slidenum">
              <a:rPr lang="en-GB" smtClean="0"/>
              <a:t>‹#›</a:t>
            </a:fld>
            <a:endParaRPr lang="en-GB"/>
          </a:p>
        </p:txBody>
      </p:sp>
    </p:spTree>
    <p:extLst>
      <p:ext uri="{BB962C8B-B14F-4D97-AF65-F5344CB8AC3E}">
        <p14:creationId xmlns:p14="http://schemas.microsoft.com/office/powerpoint/2010/main" val="16805693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B8D511-6849-4D8A-8B67-5D394BED98A3}" type="datetimeFigureOut">
              <a:rPr lang="en-GB" smtClean="0"/>
              <a:t>27/02/2026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8C13797-FED3-408B-BBFE-6FD4471DCF07}" type="slidenum">
              <a:rPr lang="en-GB" smtClean="0"/>
              <a:t>‹#›</a:t>
            </a:fld>
            <a:endParaRPr lang="en-GB"/>
          </a:p>
        </p:txBody>
      </p:sp>
    </p:spTree>
    <p:extLst>
      <p:ext uri="{BB962C8B-B14F-4D97-AF65-F5344CB8AC3E}">
        <p14:creationId xmlns:p14="http://schemas.microsoft.com/office/powerpoint/2010/main" val="1875084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3039537"/>
            <a:ext cx="5915025" cy="5071532"/>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8159050"/>
            <a:ext cx="5915025" cy="2666999"/>
          </a:xfrm>
        </p:spPr>
        <p:txBody>
          <a:bodyPr/>
          <a:lstStyle>
            <a:lvl1pPr marL="0" indent="0">
              <a:buNone/>
              <a:defRPr sz="1800">
                <a:solidFill>
                  <a:schemeClr val="tx1">
                    <a:tint val="82000"/>
                  </a:schemeClr>
                </a:solidFill>
              </a:defRPr>
            </a:lvl1pPr>
            <a:lvl2pPr marL="342925" indent="0">
              <a:buNone/>
              <a:defRPr sz="1500">
                <a:solidFill>
                  <a:schemeClr val="tx1">
                    <a:tint val="82000"/>
                  </a:schemeClr>
                </a:solidFill>
              </a:defRPr>
            </a:lvl2pPr>
            <a:lvl3pPr marL="685849" indent="0">
              <a:buNone/>
              <a:defRPr sz="1350">
                <a:solidFill>
                  <a:schemeClr val="tx1">
                    <a:tint val="82000"/>
                  </a:schemeClr>
                </a:solidFill>
              </a:defRPr>
            </a:lvl3pPr>
            <a:lvl4pPr marL="1028774" indent="0">
              <a:buNone/>
              <a:defRPr sz="1200">
                <a:solidFill>
                  <a:schemeClr val="tx1">
                    <a:tint val="82000"/>
                  </a:schemeClr>
                </a:solidFill>
              </a:defRPr>
            </a:lvl4pPr>
            <a:lvl5pPr marL="1371699" indent="0">
              <a:buNone/>
              <a:defRPr sz="1200">
                <a:solidFill>
                  <a:schemeClr val="tx1">
                    <a:tint val="82000"/>
                  </a:schemeClr>
                </a:solidFill>
              </a:defRPr>
            </a:lvl5pPr>
            <a:lvl6pPr marL="1714623" indent="0">
              <a:buNone/>
              <a:defRPr sz="1200">
                <a:solidFill>
                  <a:schemeClr val="tx1">
                    <a:tint val="82000"/>
                  </a:schemeClr>
                </a:solidFill>
              </a:defRPr>
            </a:lvl6pPr>
            <a:lvl7pPr marL="2057548" indent="0">
              <a:buNone/>
              <a:defRPr sz="1200">
                <a:solidFill>
                  <a:schemeClr val="tx1">
                    <a:tint val="82000"/>
                  </a:schemeClr>
                </a:solidFill>
              </a:defRPr>
            </a:lvl7pPr>
            <a:lvl8pPr marL="2400472" indent="0">
              <a:buNone/>
              <a:defRPr sz="1200">
                <a:solidFill>
                  <a:schemeClr val="tx1">
                    <a:tint val="82000"/>
                  </a:schemeClr>
                </a:solidFill>
              </a:defRPr>
            </a:lvl8pPr>
            <a:lvl9pPr marL="2743397" indent="0">
              <a:buNone/>
              <a:defRPr sz="12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2B8D511-6849-4D8A-8B67-5D394BED98A3}" type="datetimeFigureOut">
              <a:rPr lang="en-GB" smtClean="0"/>
              <a:t>27/02/2026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8C13797-FED3-408B-BBFE-6FD4471DCF07}" type="slidenum">
              <a:rPr lang="en-GB" smtClean="0"/>
              <a:t>‹#›</a:t>
            </a:fld>
            <a:endParaRPr lang="en-GB"/>
          </a:p>
        </p:txBody>
      </p:sp>
    </p:spTree>
    <p:extLst>
      <p:ext uri="{BB962C8B-B14F-4D97-AF65-F5344CB8AC3E}">
        <p14:creationId xmlns:p14="http://schemas.microsoft.com/office/powerpoint/2010/main" val="3980762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3245556"/>
            <a:ext cx="2914650" cy="7735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3245556"/>
            <a:ext cx="2914650" cy="7735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2B8D511-6849-4D8A-8B67-5D394BED98A3}" type="datetimeFigureOut">
              <a:rPr lang="en-GB" smtClean="0"/>
              <a:t>27/02/2026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8C13797-FED3-408B-BBFE-6FD4471DCF07}" type="slidenum">
              <a:rPr lang="en-GB" smtClean="0"/>
              <a:t>‹#›</a:t>
            </a:fld>
            <a:endParaRPr lang="en-GB"/>
          </a:p>
        </p:txBody>
      </p:sp>
    </p:spTree>
    <p:extLst>
      <p:ext uri="{BB962C8B-B14F-4D97-AF65-F5344CB8AC3E}">
        <p14:creationId xmlns:p14="http://schemas.microsoft.com/office/powerpoint/2010/main" val="1124413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649114"/>
            <a:ext cx="5915025" cy="2356556"/>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2" y="2988734"/>
            <a:ext cx="2901255" cy="1464732"/>
          </a:xfrm>
        </p:spPr>
        <p:txBody>
          <a:bodyPr anchor="b"/>
          <a:lstStyle>
            <a:lvl1pPr marL="0" indent="0">
              <a:buNone/>
              <a:defRPr sz="1800" b="1"/>
            </a:lvl1pPr>
            <a:lvl2pPr marL="342925" indent="0">
              <a:buNone/>
              <a:defRPr sz="1500" b="1"/>
            </a:lvl2pPr>
            <a:lvl3pPr marL="685849" indent="0">
              <a:buNone/>
              <a:defRPr sz="1350" b="1"/>
            </a:lvl3pPr>
            <a:lvl4pPr marL="1028774" indent="0">
              <a:buNone/>
              <a:defRPr sz="1200" b="1"/>
            </a:lvl4pPr>
            <a:lvl5pPr marL="1371699" indent="0">
              <a:buNone/>
              <a:defRPr sz="1200" b="1"/>
            </a:lvl5pPr>
            <a:lvl6pPr marL="1714623" indent="0">
              <a:buNone/>
              <a:defRPr sz="1200" b="1"/>
            </a:lvl6pPr>
            <a:lvl7pPr marL="2057548" indent="0">
              <a:buNone/>
              <a:defRPr sz="1200" b="1"/>
            </a:lvl7pPr>
            <a:lvl8pPr marL="2400472" indent="0">
              <a:buNone/>
              <a:defRPr sz="1200" b="1"/>
            </a:lvl8pPr>
            <a:lvl9pPr marL="2743397"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2" y="4453469"/>
            <a:ext cx="2901255" cy="65503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4" y="2988734"/>
            <a:ext cx="2915543" cy="1464732"/>
          </a:xfrm>
        </p:spPr>
        <p:txBody>
          <a:bodyPr anchor="b"/>
          <a:lstStyle>
            <a:lvl1pPr marL="0" indent="0">
              <a:buNone/>
              <a:defRPr sz="1800" b="1"/>
            </a:lvl1pPr>
            <a:lvl2pPr marL="342925" indent="0">
              <a:buNone/>
              <a:defRPr sz="1500" b="1"/>
            </a:lvl2pPr>
            <a:lvl3pPr marL="685849" indent="0">
              <a:buNone/>
              <a:defRPr sz="1350" b="1"/>
            </a:lvl3pPr>
            <a:lvl4pPr marL="1028774" indent="0">
              <a:buNone/>
              <a:defRPr sz="1200" b="1"/>
            </a:lvl4pPr>
            <a:lvl5pPr marL="1371699" indent="0">
              <a:buNone/>
              <a:defRPr sz="1200" b="1"/>
            </a:lvl5pPr>
            <a:lvl6pPr marL="1714623" indent="0">
              <a:buNone/>
              <a:defRPr sz="1200" b="1"/>
            </a:lvl6pPr>
            <a:lvl7pPr marL="2057548" indent="0">
              <a:buNone/>
              <a:defRPr sz="1200" b="1"/>
            </a:lvl7pPr>
            <a:lvl8pPr marL="2400472" indent="0">
              <a:buNone/>
              <a:defRPr sz="1200" b="1"/>
            </a:lvl8pPr>
            <a:lvl9pPr marL="2743397"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4" y="4453469"/>
            <a:ext cx="2915543" cy="65503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2B8D511-6849-4D8A-8B67-5D394BED98A3}" type="datetimeFigureOut">
              <a:rPr lang="en-GB" smtClean="0"/>
              <a:t>27/02/2026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8C13797-FED3-408B-BBFE-6FD4471DCF07}" type="slidenum">
              <a:rPr lang="en-GB" smtClean="0"/>
              <a:t>‹#›</a:t>
            </a:fld>
            <a:endParaRPr lang="en-GB"/>
          </a:p>
        </p:txBody>
      </p:sp>
    </p:spTree>
    <p:extLst>
      <p:ext uri="{BB962C8B-B14F-4D97-AF65-F5344CB8AC3E}">
        <p14:creationId xmlns:p14="http://schemas.microsoft.com/office/powerpoint/2010/main" val="28635212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2B8D511-6849-4D8A-8B67-5D394BED98A3}" type="datetimeFigureOut">
              <a:rPr lang="en-GB" smtClean="0"/>
              <a:t>27/02/2026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8C13797-FED3-408B-BBFE-6FD4471DCF07}" type="slidenum">
              <a:rPr lang="en-GB" smtClean="0"/>
              <a:t>‹#›</a:t>
            </a:fld>
            <a:endParaRPr lang="en-GB"/>
          </a:p>
        </p:txBody>
      </p:sp>
    </p:spTree>
    <p:extLst>
      <p:ext uri="{BB962C8B-B14F-4D97-AF65-F5344CB8AC3E}">
        <p14:creationId xmlns:p14="http://schemas.microsoft.com/office/powerpoint/2010/main" val="8954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B8D511-6849-4D8A-8B67-5D394BED98A3}" type="datetimeFigureOut">
              <a:rPr lang="en-GB" smtClean="0"/>
              <a:t>27/02/2026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8C13797-FED3-408B-BBFE-6FD4471DCF07}" type="slidenum">
              <a:rPr lang="en-GB" smtClean="0"/>
              <a:t>‹#›</a:t>
            </a:fld>
            <a:endParaRPr lang="en-GB"/>
          </a:p>
        </p:txBody>
      </p:sp>
    </p:spTree>
    <p:extLst>
      <p:ext uri="{BB962C8B-B14F-4D97-AF65-F5344CB8AC3E}">
        <p14:creationId xmlns:p14="http://schemas.microsoft.com/office/powerpoint/2010/main" val="33210834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812800"/>
            <a:ext cx="2211884" cy="28448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4" y="1755425"/>
            <a:ext cx="3471863" cy="866422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3657600"/>
            <a:ext cx="2211884" cy="6776156"/>
          </a:xfrm>
        </p:spPr>
        <p:txBody>
          <a:bodyPr/>
          <a:lstStyle>
            <a:lvl1pPr marL="0" indent="0">
              <a:buNone/>
              <a:defRPr sz="1200"/>
            </a:lvl1pPr>
            <a:lvl2pPr marL="342925" indent="0">
              <a:buNone/>
              <a:defRPr sz="1050"/>
            </a:lvl2pPr>
            <a:lvl3pPr marL="685849" indent="0">
              <a:buNone/>
              <a:defRPr sz="900"/>
            </a:lvl3pPr>
            <a:lvl4pPr marL="1028774" indent="0">
              <a:buNone/>
              <a:defRPr sz="750"/>
            </a:lvl4pPr>
            <a:lvl5pPr marL="1371699" indent="0">
              <a:buNone/>
              <a:defRPr sz="750"/>
            </a:lvl5pPr>
            <a:lvl6pPr marL="1714623" indent="0">
              <a:buNone/>
              <a:defRPr sz="750"/>
            </a:lvl6pPr>
            <a:lvl7pPr marL="2057548" indent="0">
              <a:buNone/>
              <a:defRPr sz="750"/>
            </a:lvl7pPr>
            <a:lvl8pPr marL="2400472" indent="0">
              <a:buNone/>
              <a:defRPr sz="750"/>
            </a:lvl8pPr>
            <a:lvl9pPr marL="274339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B2B8D511-6849-4D8A-8B67-5D394BED98A3}" type="datetimeFigureOut">
              <a:rPr lang="en-GB" smtClean="0"/>
              <a:t>27/02/2026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8C13797-FED3-408B-BBFE-6FD4471DCF07}" type="slidenum">
              <a:rPr lang="en-GB" smtClean="0"/>
              <a:t>‹#›</a:t>
            </a:fld>
            <a:endParaRPr lang="en-GB"/>
          </a:p>
        </p:txBody>
      </p:sp>
    </p:spTree>
    <p:extLst>
      <p:ext uri="{BB962C8B-B14F-4D97-AF65-F5344CB8AC3E}">
        <p14:creationId xmlns:p14="http://schemas.microsoft.com/office/powerpoint/2010/main" val="25093023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812800"/>
            <a:ext cx="2211884" cy="28448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4" y="1755425"/>
            <a:ext cx="3471863" cy="8664222"/>
          </a:xfrm>
        </p:spPr>
        <p:txBody>
          <a:bodyPr anchor="t"/>
          <a:lstStyle>
            <a:lvl1pPr marL="0" indent="0">
              <a:buNone/>
              <a:defRPr sz="2400"/>
            </a:lvl1pPr>
            <a:lvl2pPr marL="342925" indent="0">
              <a:buNone/>
              <a:defRPr sz="2100"/>
            </a:lvl2pPr>
            <a:lvl3pPr marL="685849" indent="0">
              <a:buNone/>
              <a:defRPr sz="1800"/>
            </a:lvl3pPr>
            <a:lvl4pPr marL="1028774" indent="0">
              <a:buNone/>
              <a:defRPr sz="1500"/>
            </a:lvl4pPr>
            <a:lvl5pPr marL="1371699" indent="0">
              <a:buNone/>
              <a:defRPr sz="1500"/>
            </a:lvl5pPr>
            <a:lvl6pPr marL="1714623" indent="0">
              <a:buNone/>
              <a:defRPr sz="1500"/>
            </a:lvl6pPr>
            <a:lvl7pPr marL="2057548" indent="0">
              <a:buNone/>
              <a:defRPr sz="1500"/>
            </a:lvl7pPr>
            <a:lvl8pPr marL="2400472" indent="0">
              <a:buNone/>
              <a:defRPr sz="1500"/>
            </a:lvl8pPr>
            <a:lvl9pPr marL="2743397"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3657600"/>
            <a:ext cx="2211884" cy="6776156"/>
          </a:xfrm>
        </p:spPr>
        <p:txBody>
          <a:bodyPr/>
          <a:lstStyle>
            <a:lvl1pPr marL="0" indent="0">
              <a:buNone/>
              <a:defRPr sz="1200"/>
            </a:lvl1pPr>
            <a:lvl2pPr marL="342925" indent="0">
              <a:buNone/>
              <a:defRPr sz="1050"/>
            </a:lvl2pPr>
            <a:lvl3pPr marL="685849" indent="0">
              <a:buNone/>
              <a:defRPr sz="900"/>
            </a:lvl3pPr>
            <a:lvl4pPr marL="1028774" indent="0">
              <a:buNone/>
              <a:defRPr sz="750"/>
            </a:lvl4pPr>
            <a:lvl5pPr marL="1371699" indent="0">
              <a:buNone/>
              <a:defRPr sz="750"/>
            </a:lvl5pPr>
            <a:lvl6pPr marL="1714623" indent="0">
              <a:buNone/>
              <a:defRPr sz="750"/>
            </a:lvl6pPr>
            <a:lvl7pPr marL="2057548" indent="0">
              <a:buNone/>
              <a:defRPr sz="750"/>
            </a:lvl7pPr>
            <a:lvl8pPr marL="2400472" indent="0">
              <a:buNone/>
              <a:defRPr sz="750"/>
            </a:lvl8pPr>
            <a:lvl9pPr marL="274339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B2B8D511-6849-4D8A-8B67-5D394BED98A3}" type="datetimeFigureOut">
              <a:rPr lang="en-GB" smtClean="0"/>
              <a:t>27/02/2026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8C13797-FED3-408B-BBFE-6FD4471DCF07}" type="slidenum">
              <a:rPr lang="en-GB" smtClean="0"/>
              <a:t>‹#›</a:t>
            </a:fld>
            <a:endParaRPr lang="en-GB"/>
          </a:p>
        </p:txBody>
      </p:sp>
    </p:spTree>
    <p:extLst>
      <p:ext uri="{BB962C8B-B14F-4D97-AF65-F5344CB8AC3E}">
        <p14:creationId xmlns:p14="http://schemas.microsoft.com/office/powerpoint/2010/main" val="18411406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649114"/>
            <a:ext cx="5915025" cy="235655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3245556"/>
            <a:ext cx="5915025" cy="77357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11300183"/>
            <a:ext cx="1543050" cy="649111"/>
          </a:xfrm>
          <a:prstGeom prst="rect">
            <a:avLst/>
          </a:prstGeom>
        </p:spPr>
        <p:txBody>
          <a:bodyPr vert="horz" lIns="91440" tIns="45720" rIns="91440" bIns="45720" rtlCol="0" anchor="ctr"/>
          <a:lstStyle>
            <a:lvl1pPr algn="l">
              <a:defRPr sz="900">
                <a:solidFill>
                  <a:schemeClr val="tx1">
                    <a:tint val="82000"/>
                  </a:schemeClr>
                </a:solidFill>
              </a:defRPr>
            </a:lvl1pPr>
          </a:lstStyle>
          <a:p>
            <a:fld id="{B2B8D511-6849-4D8A-8B67-5D394BED98A3}" type="datetimeFigureOut">
              <a:rPr lang="en-GB" smtClean="0"/>
              <a:t>27/02/2026</a:t>
            </a:fld>
            <a:endParaRPr lang="en-GB"/>
          </a:p>
        </p:txBody>
      </p:sp>
      <p:sp>
        <p:nvSpPr>
          <p:cNvPr id="5" name="Footer Placeholder 4"/>
          <p:cNvSpPr>
            <a:spLocks noGrp="1"/>
          </p:cNvSpPr>
          <p:nvPr>
            <p:ph type="ftr" sz="quarter" idx="3"/>
          </p:nvPr>
        </p:nvSpPr>
        <p:spPr>
          <a:xfrm>
            <a:off x="2271713" y="11300183"/>
            <a:ext cx="2314575" cy="649111"/>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GB"/>
          </a:p>
        </p:txBody>
      </p:sp>
      <p:sp>
        <p:nvSpPr>
          <p:cNvPr id="6" name="Slide Number Placeholder 5"/>
          <p:cNvSpPr>
            <a:spLocks noGrp="1"/>
          </p:cNvSpPr>
          <p:nvPr>
            <p:ph type="sldNum" sz="quarter" idx="4"/>
          </p:nvPr>
        </p:nvSpPr>
        <p:spPr>
          <a:xfrm>
            <a:off x="4843463" y="11300183"/>
            <a:ext cx="1543050" cy="649111"/>
          </a:xfrm>
          <a:prstGeom prst="rect">
            <a:avLst/>
          </a:prstGeom>
        </p:spPr>
        <p:txBody>
          <a:bodyPr vert="horz" lIns="91440" tIns="45720" rIns="91440" bIns="45720" rtlCol="0" anchor="ctr"/>
          <a:lstStyle>
            <a:lvl1pPr algn="r">
              <a:defRPr sz="900">
                <a:solidFill>
                  <a:schemeClr val="tx1">
                    <a:tint val="82000"/>
                  </a:schemeClr>
                </a:solidFill>
              </a:defRPr>
            </a:lvl1pPr>
          </a:lstStyle>
          <a:p>
            <a:fld id="{A8C13797-FED3-408B-BBFE-6FD4471DCF07}" type="slidenum">
              <a:rPr lang="en-GB" smtClean="0"/>
              <a:t>‹#›</a:t>
            </a:fld>
            <a:endParaRPr lang="en-GB"/>
          </a:p>
        </p:txBody>
      </p:sp>
    </p:spTree>
    <p:extLst>
      <p:ext uri="{BB962C8B-B14F-4D97-AF65-F5344CB8AC3E}">
        <p14:creationId xmlns:p14="http://schemas.microsoft.com/office/powerpoint/2010/main" val="40106353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49"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62" indent="-171462" algn="l" defTabSz="685849"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87" indent="-171462" algn="l" defTabSz="685849"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311" indent="-171462" algn="l" defTabSz="685849"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236" indent="-171462" algn="l" defTabSz="68584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161" indent="-171462" algn="l" defTabSz="68584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085" indent="-171462" algn="l" defTabSz="68584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010" indent="-171462" algn="l" defTabSz="68584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934" indent="-171462" algn="l" defTabSz="68584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859" indent="-171462" algn="l" defTabSz="68584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49" rtl="0" eaLnBrk="1" latinLnBrk="0" hangingPunct="1">
        <a:defRPr sz="1350" kern="1200">
          <a:solidFill>
            <a:schemeClr val="tx1"/>
          </a:solidFill>
          <a:latin typeface="+mn-lt"/>
          <a:ea typeface="+mn-ea"/>
          <a:cs typeface="+mn-cs"/>
        </a:defRPr>
      </a:lvl1pPr>
      <a:lvl2pPr marL="342925" algn="l" defTabSz="685849" rtl="0" eaLnBrk="1" latinLnBrk="0" hangingPunct="1">
        <a:defRPr sz="1350" kern="1200">
          <a:solidFill>
            <a:schemeClr val="tx1"/>
          </a:solidFill>
          <a:latin typeface="+mn-lt"/>
          <a:ea typeface="+mn-ea"/>
          <a:cs typeface="+mn-cs"/>
        </a:defRPr>
      </a:lvl2pPr>
      <a:lvl3pPr marL="685849" algn="l" defTabSz="685849" rtl="0" eaLnBrk="1" latinLnBrk="0" hangingPunct="1">
        <a:defRPr sz="1350" kern="1200">
          <a:solidFill>
            <a:schemeClr val="tx1"/>
          </a:solidFill>
          <a:latin typeface="+mn-lt"/>
          <a:ea typeface="+mn-ea"/>
          <a:cs typeface="+mn-cs"/>
        </a:defRPr>
      </a:lvl3pPr>
      <a:lvl4pPr marL="1028774" algn="l" defTabSz="685849" rtl="0" eaLnBrk="1" latinLnBrk="0" hangingPunct="1">
        <a:defRPr sz="1350" kern="1200">
          <a:solidFill>
            <a:schemeClr val="tx1"/>
          </a:solidFill>
          <a:latin typeface="+mn-lt"/>
          <a:ea typeface="+mn-ea"/>
          <a:cs typeface="+mn-cs"/>
        </a:defRPr>
      </a:lvl4pPr>
      <a:lvl5pPr marL="1371699" algn="l" defTabSz="685849" rtl="0" eaLnBrk="1" latinLnBrk="0" hangingPunct="1">
        <a:defRPr sz="1350" kern="1200">
          <a:solidFill>
            <a:schemeClr val="tx1"/>
          </a:solidFill>
          <a:latin typeface="+mn-lt"/>
          <a:ea typeface="+mn-ea"/>
          <a:cs typeface="+mn-cs"/>
        </a:defRPr>
      </a:lvl5pPr>
      <a:lvl6pPr marL="1714623" algn="l" defTabSz="685849" rtl="0" eaLnBrk="1" latinLnBrk="0" hangingPunct="1">
        <a:defRPr sz="1350" kern="1200">
          <a:solidFill>
            <a:schemeClr val="tx1"/>
          </a:solidFill>
          <a:latin typeface="+mn-lt"/>
          <a:ea typeface="+mn-ea"/>
          <a:cs typeface="+mn-cs"/>
        </a:defRPr>
      </a:lvl6pPr>
      <a:lvl7pPr marL="2057548" algn="l" defTabSz="685849" rtl="0" eaLnBrk="1" latinLnBrk="0" hangingPunct="1">
        <a:defRPr sz="1350" kern="1200">
          <a:solidFill>
            <a:schemeClr val="tx1"/>
          </a:solidFill>
          <a:latin typeface="+mn-lt"/>
          <a:ea typeface="+mn-ea"/>
          <a:cs typeface="+mn-cs"/>
        </a:defRPr>
      </a:lvl7pPr>
      <a:lvl8pPr marL="2400472" algn="l" defTabSz="685849" rtl="0" eaLnBrk="1" latinLnBrk="0" hangingPunct="1">
        <a:defRPr sz="1350" kern="1200">
          <a:solidFill>
            <a:schemeClr val="tx1"/>
          </a:solidFill>
          <a:latin typeface="+mn-lt"/>
          <a:ea typeface="+mn-ea"/>
          <a:cs typeface="+mn-cs"/>
        </a:defRPr>
      </a:lvl8pPr>
      <a:lvl9pPr marL="2743397" algn="l" defTabSz="685849"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2.png"/><Relationship Id="rId21" Type="http://schemas.openxmlformats.org/officeDocument/2006/relationships/image" Target="../media/image19.png"/><Relationship Id="rId7" Type="http://schemas.openxmlformats.org/officeDocument/2006/relationships/image" Target="../media/image6.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2" Type="http://schemas.openxmlformats.org/officeDocument/2006/relationships/notesSlide" Target="../notesSlides/notesSlide2.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9.jpg"/><Relationship Id="rId24" Type="http://schemas.openxmlformats.org/officeDocument/2006/relationships/image" Target="../media/image22.png"/><Relationship Id="rId5" Type="http://schemas.openxmlformats.org/officeDocument/2006/relationships/image" Target="../media/image4.png"/><Relationship Id="rId15" Type="http://schemas.openxmlformats.org/officeDocument/2006/relationships/image" Target="../media/image13.png"/><Relationship Id="rId23" Type="http://schemas.openxmlformats.org/officeDocument/2006/relationships/image" Target="../media/image21.png"/><Relationship Id="rId10" Type="http://schemas.openxmlformats.org/officeDocument/2006/relationships/image" Target="../media/image1.png"/><Relationship Id="rId19" Type="http://schemas.openxmlformats.org/officeDocument/2006/relationships/image" Target="../media/image17.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2.png"/><Relationship Id="rId22"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2A021A-556E-5943-AAD5-B343AD0427F6}"/>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1E2ABF5A-5824-0CCC-CCA8-C7B462A2EF5B}"/>
              </a:ext>
            </a:extLst>
          </p:cNvPr>
          <p:cNvSpPr/>
          <p:nvPr/>
        </p:nvSpPr>
        <p:spPr>
          <a:xfrm>
            <a:off x="180751" y="6039257"/>
            <a:ext cx="6575212" cy="4795283"/>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extBox 4">
            <a:extLst>
              <a:ext uri="{FF2B5EF4-FFF2-40B4-BE49-F238E27FC236}">
                <a16:creationId xmlns:a16="http://schemas.microsoft.com/office/drawing/2014/main" id="{44BBA991-114A-AA41-3505-0DFB1DEEE064}"/>
              </a:ext>
            </a:extLst>
          </p:cNvPr>
          <p:cNvSpPr txBox="1"/>
          <p:nvPr/>
        </p:nvSpPr>
        <p:spPr>
          <a:xfrm>
            <a:off x="1022431" y="1176937"/>
            <a:ext cx="4918719" cy="523220"/>
          </a:xfrm>
          <a:prstGeom prst="rect">
            <a:avLst/>
          </a:prstGeom>
          <a:noFill/>
        </p:spPr>
        <p:txBody>
          <a:bodyPr wrap="none" rtlCol="0">
            <a:spAutoFit/>
          </a:bodyPr>
          <a:lstStyle/>
          <a:p>
            <a:pPr algn="ctr"/>
            <a:r>
              <a:rPr lang="en-GB" sz="2800" b="1" dirty="0">
                <a:solidFill>
                  <a:schemeClr val="accent6"/>
                </a:solidFill>
              </a:rPr>
              <a:t>Investing in Your Community </a:t>
            </a:r>
          </a:p>
        </p:txBody>
      </p:sp>
      <p:sp>
        <p:nvSpPr>
          <p:cNvPr id="6" name="TextBox 5">
            <a:extLst>
              <a:ext uri="{FF2B5EF4-FFF2-40B4-BE49-F238E27FC236}">
                <a16:creationId xmlns:a16="http://schemas.microsoft.com/office/drawing/2014/main" id="{C1DF062E-5C10-EF2B-F8EF-FE427E82E0B7}"/>
              </a:ext>
            </a:extLst>
          </p:cNvPr>
          <p:cNvSpPr txBox="1"/>
          <p:nvPr/>
        </p:nvSpPr>
        <p:spPr>
          <a:xfrm>
            <a:off x="1531088" y="1832384"/>
            <a:ext cx="5070731" cy="1200329"/>
          </a:xfrm>
          <a:prstGeom prst="rect">
            <a:avLst/>
          </a:prstGeom>
          <a:noFill/>
        </p:spPr>
        <p:txBody>
          <a:bodyPr wrap="square" rtlCol="0">
            <a:spAutoFit/>
          </a:bodyPr>
          <a:lstStyle/>
          <a:p>
            <a:pPr algn="just"/>
            <a:r>
              <a:rPr lang="en-US" sz="1200" dirty="0"/>
              <a:t>We hope you see us as a forward thinking, modern, council bringing our three villages closer together and ‘making a difference’ for all of us. The new younger </a:t>
            </a:r>
            <a:r>
              <a:rPr lang="en-US" sz="1200" dirty="0" err="1"/>
              <a:t>councillors</a:t>
            </a:r>
            <a:r>
              <a:rPr lang="en-US" sz="1200" dirty="0"/>
              <a:t> on the team are bringing fresh ideas and providing insight into what our young families and younger generations want to see across our community, this has helped to shape our 2026/27 priorities. </a:t>
            </a:r>
          </a:p>
        </p:txBody>
      </p:sp>
      <p:sp>
        <p:nvSpPr>
          <p:cNvPr id="7" name="TextBox 6">
            <a:extLst>
              <a:ext uri="{FF2B5EF4-FFF2-40B4-BE49-F238E27FC236}">
                <a16:creationId xmlns:a16="http://schemas.microsoft.com/office/drawing/2014/main" id="{A013A408-D2B5-1404-426F-7C23D8B0BC26}"/>
              </a:ext>
            </a:extLst>
          </p:cNvPr>
          <p:cNvSpPr txBox="1"/>
          <p:nvPr/>
        </p:nvSpPr>
        <p:spPr>
          <a:xfrm>
            <a:off x="1531089" y="3036734"/>
            <a:ext cx="5113263" cy="2862322"/>
          </a:xfrm>
          <a:prstGeom prst="rect">
            <a:avLst/>
          </a:prstGeom>
          <a:noFill/>
        </p:spPr>
        <p:txBody>
          <a:bodyPr wrap="square" rtlCol="0">
            <a:spAutoFit/>
          </a:bodyPr>
          <a:lstStyle/>
          <a:p>
            <a:pPr algn="just"/>
            <a:r>
              <a:rPr lang="en-US" sz="1200" dirty="0"/>
              <a:t>The start of the year means we need to set our priorities and the budget (Precept) for 2026/27. The precept is the amount of money in order to provide the services and initiatives across our community and is funded wholly through our council tax. </a:t>
            </a:r>
          </a:p>
          <a:p>
            <a:pPr algn="just"/>
            <a:r>
              <a:rPr lang="en-US" sz="1200" dirty="0"/>
              <a:t>We have been working hard to keep this year’s increase as low as possible appreciating the cost of everyday living is increasing for all of us. This year has been particularly challenging with cost increases from suppliers, grounds maintenance, defibrillators / MVAS machines, repairs to community assets and upkeep of communal areas. </a:t>
            </a:r>
          </a:p>
          <a:p>
            <a:pPr algn="just"/>
            <a:r>
              <a:rPr lang="en-US" sz="1200" dirty="0" err="1"/>
              <a:t>Councillor’s</a:t>
            </a:r>
            <a:r>
              <a:rPr lang="en-US" sz="1200" dirty="0"/>
              <a:t> and community volunteers are undertaking more of the repairs &amp; works, however unfortunately sometimes you just need to bring in the experts. Be assured we will continue to make efficient use of our funds for the benefit  of our community,  providing a safe and pleasant area to live. </a:t>
            </a:r>
          </a:p>
          <a:p>
            <a:pPr algn="just"/>
            <a:endParaRPr lang="en-US" sz="1200" dirty="0"/>
          </a:p>
          <a:p>
            <a:pPr algn="just"/>
            <a:endParaRPr lang="en-US" sz="1200" dirty="0"/>
          </a:p>
        </p:txBody>
      </p:sp>
      <p:sp>
        <p:nvSpPr>
          <p:cNvPr id="10" name="Rectangle 9">
            <a:extLst>
              <a:ext uri="{FF2B5EF4-FFF2-40B4-BE49-F238E27FC236}">
                <a16:creationId xmlns:a16="http://schemas.microsoft.com/office/drawing/2014/main" id="{49507951-1C74-BA76-A7FC-790BFDB52854}"/>
              </a:ext>
            </a:extLst>
          </p:cNvPr>
          <p:cNvSpPr/>
          <p:nvPr/>
        </p:nvSpPr>
        <p:spPr>
          <a:xfrm>
            <a:off x="1158950" y="1851620"/>
            <a:ext cx="5422604" cy="1170103"/>
          </a:xfrm>
          <a:prstGeom prst="rect">
            <a:avLst/>
          </a:prstGeom>
          <a:no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rrow: Pentagon 8">
            <a:extLst>
              <a:ext uri="{FF2B5EF4-FFF2-40B4-BE49-F238E27FC236}">
                <a16:creationId xmlns:a16="http://schemas.microsoft.com/office/drawing/2014/main" id="{E9C46D07-4B2F-8849-75DB-6A62CD04F801}"/>
              </a:ext>
            </a:extLst>
          </p:cNvPr>
          <p:cNvSpPr/>
          <p:nvPr/>
        </p:nvSpPr>
        <p:spPr>
          <a:xfrm>
            <a:off x="276447" y="1851620"/>
            <a:ext cx="1265274" cy="1170104"/>
          </a:xfrm>
          <a:prstGeom prst="homePlate">
            <a:avLst>
              <a:gd name="adj" fmla="val 20400"/>
            </a:avLst>
          </a:prstGeom>
          <a:solidFill>
            <a:schemeClr val="accent3">
              <a:lumMod val="60000"/>
              <a:lumOff val="40000"/>
            </a:schemeClr>
          </a:solidFill>
          <a:ln>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bg1"/>
                </a:solidFill>
              </a:rPr>
              <a:t>Three Villages, One Community </a:t>
            </a:r>
          </a:p>
        </p:txBody>
      </p:sp>
      <p:sp>
        <p:nvSpPr>
          <p:cNvPr id="11" name="Rectangle 10">
            <a:extLst>
              <a:ext uri="{FF2B5EF4-FFF2-40B4-BE49-F238E27FC236}">
                <a16:creationId xmlns:a16="http://schemas.microsoft.com/office/drawing/2014/main" id="{F3C9841C-A34A-3CBB-284B-1339741C6AB8}"/>
              </a:ext>
            </a:extLst>
          </p:cNvPr>
          <p:cNvSpPr/>
          <p:nvPr/>
        </p:nvSpPr>
        <p:spPr>
          <a:xfrm>
            <a:off x="1158950" y="3076094"/>
            <a:ext cx="5442869" cy="2380226"/>
          </a:xfrm>
          <a:prstGeom prst="rect">
            <a:avLst/>
          </a:prstGeom>
          <a:noFill/>
          <a:ln>
            <a:solidFill>
              <a:schemeClr val="tx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a:extLst>
              <a:ext uri="{FF2B5EF4-FFF2-40B4-BE49-F238E27FC236}">
                <a16:creationId xmlns:a16="http://schemas.microsoft.com/office/drawing/2014/main" id="{1572B407-966F-548C-A29A-3A4BAE4E750E}"/>
              </a:ext>
            </a:extLst>
          </p:cNvPr>
          <p:cNvPicPr>
            <a:picLocks noChangeAspect="1"/>
          </p:cNvPicPr>
          <p:nvPr/>
        </p:nvPicPr>
        <p:blipFill>
          <a:blip r:embed="rId3"/>
          <a:stretch>
            <a:fillRect/>
          </a:stretch>
        </p:blipFill>
        <p:spPr>
          <a:xfrm>
            <a:off x="1754373" y="108247"/>
            <a:ext cx="3285152" cy="1122773"/>
          </a:xfrm>
          <a:prstGeom prst="rect">
            <a:avLst/>
          </a:prstGeom>
        </p:spPr>
      </p:pic>
      <p:sp>
        <p:nvSpPr>
          <p:cNvPr id="8" name="Arrow: Pentagon 7">
            <a:extLst>
              <a:ext uri="{FF2B5EF4-FFF2-40B4-BE49-F238E27FC236}">
                <a16:creationId xmlns:a16="http://schemas.microsoft.com/office/drawing/2014/main" id="{440EDD93-E481-444E-F212-F0E3AD98C1BD}"/>
              </a:ext>
            </a:extLst>
          </p:cNvPr>
          <p:cNvSpPr/>
          <p:nvPr/>
        </p:nvSpPr>
        <p:spPr>
          <a:xfrm>
            <a:off x="276447" y="3072708"/>
            <a:ext cx="1265274" cy="2380226"/>
          </a:xfrm>
          <a:prstGeom prst="homePlate">
            <a:avLst>
              <a:gd name="adj" fmla="val 18875"/>
            </a:avLst>
          </a:prstGeom>
          <a:solidFill>
            <a:schemeClr val="tx2">
              <a:lumMod val="25000"/>
              <a:lumOff val="75000"/>
            </a:schemeClr>
          </a:solidFill>
          <a:ln>
            <a:solidFill>
              <a:schemeClr val="tx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tx1"/>
                </a:solidFill>
              </a:rPr>
              <a:t>What is the Precept?</a:t>
            </a:r>
          </a:p>
        </p:txBody>
      </p:sp>
      <p:sp>
        <p:nvSpPr>
          <p:cNvPr id="14" name="Rectangle 13">
            <a:extLst>
              <a:ext uri="{FF2B5EF4-FFF2-40B4-BE49-F238E27FC236}">
                <a16:creationId xmlns:a16="http://schemas.microsoft.com/office/drawing/2014/main" id="{7800E47E-FF1C-6D81-B202-0031FD7867EF}"/>
              </a:ext>
            </a:extLst>
          </p:cNvPr>
          <p:cNvSpPr/>
          <p:nvPr/>
        </p:nvSpPr>
        <p:spPr>
          <a:xfrm>
            <a:off x="259731" y="9482214"/>
            <a:ext cx="2278869" cy="1259977"/>
          </a:xfrm>
          <a:prstGeom prst="rect">
            <a:avLst/>
          </a:prstGeom>
          <a:solidFill>
            <a:schemeClr val="accent2">
              <a:lumMod val="60000"/>
              <a:lumOff val="40000"/>
            </a:schemeClr>
          </a:solidFill>
          <a:ln>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lang="en-GB" sz="1099" b="1" u="sng" dirty="0">
                <a:solidFill>
                  <a:schemeClr val="tx1"/>
                </a:solidFill>
              </a:rPr>
              <a:t>Assets</a:t>
            </a:r>
          </a:p>
          <a:p>
            <a:pPr marL="171447" indent="-171447">
              <a:buFont typeface="Arial" panose="020B0604020202020204" pitchFamily="34" charset="0"/>
              <a:buChar char="•"/>
            </a:pPr>
            <a:r>
              <a:rPr lang="en-GB" sz="1099" dirty="0">
                <a:solidFill>
                  <a:schemeClr val="tx1"/>
                </a:solidFill>
              </a:rPr>
              <a:t>Building maintenance, repairs &amp; general upkeep</a:t>
            </a:r>
          </a:p>
          <a:p>
            <a:pPr marL="171447" indent="-171447">
              <a:buFont typeface="Arial" panose="020B0604020202020204" pitchFamily="34" charset="0"/>
              <a:buChar char="•"/>
            </a:pPr>
            <a:r>
              <a:rPr lang="en-GB" sz="1099" dirty="0">
                <a:solidFill>
                  <a:schemeClr val="tx1"/>
                </a:solidFill>
              </a:rPr>
              <a:t>Legal fees relating to property ownership &amp; management to safeguard investments and maintain compliance</a:t>
            </a:r>
          </a:p>
        </p:txBody>
      </p:sp>
      <p:sp>
        <p:nvSpPr>
          <p:cNvPr id="15" name="Rectangle 14">
            <a:extLst>
              <a:ext uri="{FF2B5EF4-FFF2-40B4-BE49-F238E27FC236}">
                <a16:creationId xmlns:a16="http://schemas.microsoft.com/office/drawing/2014/main" id="{F2BEBF69-8934-207A-4FB3-D8CBC2EC872B}"/>
              </a:ext>
            </a:extLst>
          </p:cNvPr>
          <p:cNvSpPr/>
          <p:nvPr/>
        </p:nvSpPr>
        <p:spPr>
          <a:xfrm>
            <a:off x="4288862" y="6259686"/>
            <a:ext cx="2388386" cy="1541119"/>
          </a:xfrm>
          <a:prstGeom prst="rect">
            <a:avLst/>
          </a:prstGeom>
          <a:solidFill>
            <a:schemeClr val="accent6">
              <a:lumMod val="40000"/>
              <a:lumOff val="60000"/>
            </a:schemeClr>
          </a:solidFill>
          <a:ln>
            <a:solidFill>
              <a:schemeClr val="accent6">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lang="en-GB" sz="1099" b="1" u="sng" dirty="0">
                <a:solidFill>
                  <a:schemeClr val="tx1"/>
                </a:solidFill>
              </a:rPr>
              <a:t>Amenities</a:t>
            </a:r>
          </a:p>
          <a:p>
            <a:pPr marL="171447" indent="-171447">
              <a:buFont typeface="Arial" panose="020B0604020202020204" pitchFamily="34" charset="0"/>
              <a:buChar char="•"/>
            </a:pPr>
            <a:r>
              <a:rPr lang="en-GB" sz="1050" dirty="0">
                <a:solidFill>
                  <a:schemeClr val="tx1"/>
                </a:solidFill>
              </a:rPr>
              <a:t>Maintaining playing fields for football, playgrounds &amp; community green spaces</a:t>
            </a:r>
          </a:p>
          <a:p>
            <a:pPr marL="171447" indent="-171447">
              <a:buFont typeface="Arial" panose="020B0604020202020204" pitchFamily="34" charset="0"/>
              <a:buChar char="•"/>
            </a:pPr>
            <a:r>
              <a:rPr lang="en-GB" sz="1050" dirty="0">
                <a:solidFill>
                  <a:schemeClr val="tx1"/>
                </a:solidFill>
              </a:rPr>
              <a:t>Maintaining Parish Orchard</a:t>
            </a:r>
          </a:p>
          <a:p>
            <a:pPr marL="171447" indent="-171447">
              <a:buFont typeface="Arial" panose="020B0604020202020204" pitchFamily="34" charset="0"/>
              <a:buChar char="•"/>
            </a:pPr>
            <a:r>
              <a:rPr lang="en-GB" sz="1050" dirty="0">
                <a:solidFill>
                  <a:schemeClr val="tx1"/>
                </a:solidFill>
              </a:rPr>
              <a:t>Ownership transfer both Dawkins estate play areas to the ODA during 2026/27 removing the ODA Special cost line in the Council Tax </a:t>
            </a:r>
            <a:endParaRPr lang="en-GB" sz="1050" b="1" dirty="0">
              <a:solidFill>
                <a:schemeClr val="tx1"/>
              </a:solidFill>
            </a:endParaRPr>
          </a:p>
          <a:p>
            <a:r>
              <a:rPr lang="en-GB" sz="1200" b="1" dirty="0"/>
              <a:t> </a:t>
            </a:r>
          </a:p>
        </p:txBody>
      </p:sp>
      <p:sp>
        <p:nvSpPr>
          <p:cNvPr id="16" name="Rectangle 15">
            <a:extLst>
              <a:ext uri="{FF2B5EF4-FFF2-40B4-BE49-F238E27FC236}">
                <a16:creationId xmlns:a16="http://schemas.microsoft.com/office/drawing/2014/main" id="{954D19AE-68D3-70AA-E71B-D86D84C4A913}"/>
              </a:ext>
            </a:extLst>
          </p:cNvPr>
          <p:cNvSpPr/>
          <p:nvPr/>
        </p:nvSpPr>
        <p:spPr>
          <a:xfrm>
            <a:off x="4348720" y="7902765"/>
            <a:ext cx="2303492" cy="1518815"/>
          </a:xfrm>
          <a:prstGeom prst="rect">
            <a:avLst/>
          </a:prstGeom>
          <a:solidFill>
            <a:schemeClr val="tx2">
              <a:lumMod val="50000"/>
              <a:lumOff val="50000"/>
            </a:schemeClr>
          </a:solidFill>
          <a:ln>
            <a:solidFill>
              <a:schemeClr val="tx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lang="en-GB" sz="1099" b="1" u="sng" dirty="0">
                <a:solidFill>
                  <a:schemeClr val="tx1"/>
                </a:solidFill>
              </a:rPr>
              <a:t>Memorial Grounds </a:t>
            </a:r>
          </a:p>
          <a:p>
            <a:pPr marL="171447" indent="-171447">
              <a:buFont typeface="Arial" panose="020B0604020202020204" pitchFamily="34" charset="0"/>
              <a:buChar char="•"/>
            </a:pPr>
            <a:r>
              <a:rPr lang="en-GB" sz="1050" dirty="0">
                <a:solidFill>
                  <a:schemeClr val="tx1"/>
                </a:solidFill>
              </a:rPr>
              <a:t>Maintenance &amp; repairs to remain safe and enjoyable. </a:t>
            </a:r>
          </a:p>
          <a:p>
            <a:pPr marL="171447" indent="-171447">
              <a:buFont typeface="Arial" panose="020B0604020202020204" pitchFamily="34" charset="0"/>
              <a:buChar char="•"/>
            </a:pPr>
            <a:r>
              <a:rPr lang="en-GB" sz="1050" dirty="0">
                <a:solidFill>
                  <a:schemeClr val="tx1"/>
                </a:solidFill>
              </a:rPr>
              <a:t>Council support many initiatives with the ODA Memorial Gardens group.</a:t>
            </a:r>
          </a:p>
          <a:p>
            <a:pPr marL="171447" indent="-171447">
              <a:buFont typeface="Arial" panose="020B0604020202020204" pitchFamily="34" charset="0"/>
              <a:buChar char="•"/>
            </a:pPr>
            <a:r>
              <a:rPr lang="en-GB" sz="1050" dirty="0">
                <a:solidFill>
                  <a:schemeClr val="tx1"/>
                </a:solidFill>
              </a:rPr>
              <a:t>Historical plaques recited from Methodist Church to the Memorial Garden, </a:t>
            </a:r>
            <a:r>
              <a:rPr lang="en-GB" sz="1050" dirty="0" err="1">
                <a:solidFill>
                  <a:schemeClr val="tx1"/>
                </a:solidFill>
              </a:rPr>
              <a:t>Acresford</a:t>
            </a:r>
            <a:r>
              <a:rPr lang="en-GB" sz="1050" dirty="0">
                <a:solidFill>
                  <a:schemeClr val="tx1"/>
                </a:solidFill>
              </a:rPr>
              <a:t> </a:t>
            </a:r>
          </a:p>
        </p:txBody>
      </p:sp>
      <p:sp>
        <p:nvSpPr>
          <p:cNvPr id="17" name="Rectangle 16">
            <a:extLst>
              <a:ext uri="{FF2B5EF4-FFF2-40B4-BE49-F238E27FC236}">
                <a16:creationId xmlns:a16="http://schemas.microsoft.com/office/drawing/2014/main" id="{D782451A-6355-DED4-B3E3-A37E569F278D}"/>
              </a:ext>
            </a:extLst>
          </p:cNvPr>
          <p:cNvSpPr/>
          <p:nvPr/>
        </p:nvSpPr>
        <p:spPr>
          <a:xfrm>
            <a:off x="2240123" y="6282790"/>
            <a:ext cx="1992379" cy="1518017"/>
          </a:xfrm>
          <a:prstGeom prst="rect">
            <a:avLst/>
          </a:prstGeom>
          <a:solidFill>
            <a:srgbClr val="FFFF00"/>
          </a:solidFill>
          <a:ln>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lang="en-GB" sz="1099" b="1" u="sng" dirty="0">
                <a:solidFill>
                  <a:schemeClr val="tx1"/>
                </a:solidFill>
              </a:rPr>
              <a:t>Cemetery</a:t>
            </a:r>
            <a:r>
              <a:rPr lang="en-GB" sz="1099" b="1" dirty="0">
                <a:solidFill>
                  <a:schemeClr val="tx1"/>
                </a:solidFill>
              </a:rPr>
              <a:t> </a:t>
            </a:r>
          </a:p>
          <a:p>
            <a:r>
              <a:rPr lang="en-GB" sz="1050" dirty="0">
                <a:solidFill>
                  <a:schemeClr val="tx1"/>
                </a:solidFill>
              </a:rPr>
              <a:t>Run by a joint committee, Ashby Woulds Town Council and ODA PC with costs shared proportionally</a:t>
            </a:r>
            <a:r>
              <a:rPr lang="en-GB" sz="1050" b="1" dirty="0">
                <a:solidFill>
                  <a:schemeClr val="tx1"/>
                </a:solidFill>
              </a:rPr>
              <a:t> </a:t>
            </a:r>
          </a:p>
          <a:p>
            <a:pPr marL="171447" indent="-171447">
              <a:buFont typeface="Arial" panose="020B0604020202020204" pitchFamily="34" charset="0"/>
              <a:buChar char="•"/>
            </a:pPr>
            <a:r>
              <a:rPr lang="en-GB" sz="1050" dirty="0">
                <a:solidFill>
                  <a:schemeClr val="tx1"/>
                </a:solidFill>
              </a:rPr>
              <a:t>Ground maintenance</a:t>
            </a:r>
          </a:p>
          <a:p>
            <a:pPr marL="171447" indent="-171447">
              <a:buFont typeface="Arial" panose="020B0604020202020204" pitchFamily="34" charset="0"/>
              <a:buChar char="•"/>
            </a:pPr>
            <a:r>
              <a:rPr lang="en-GB" sz="1050" dirty="0">
                <a:solidFill>
                  <a:schemeClr val="tx1"/>
                </a:solidFill>
              </a:rPr>
              <a:t>Rubbish disposal </a:t>
            </a:r>
          </a:p>
          <a:p>
            <a:pPr marL="171447" indent="-171447">
              <a:buFont typeface="Arial" panose="020B0604020202020204" pitchFamily="34" charset="0"/>
              <a:buChar char="•"/>
            </a:pPr>
            <a:r>
              <a:rPr lang="en-GB" sz="1050" dirty="0">
                <a:solidFill>
                  <a:schemeClr val="tx1"/>
                </a:solidFill>
              </a:rPr>
              <a:t>Grave Inspection audits</a:t>
            </a:r>
          </a:p>
          <a:p>
            <a:pPr marL="171447" indent="-171447">
              <a:buFont typeface="Arial" panose="020B0604020202020204" pitchFamily="34" charset="0"/>
              <a:buChar char="•"/>
            </a:pPr>
            <a:r>
              <a:rPr lang="en-GB" sz="1050" dirty="0">
                <a:solidFill>
                  <a:schemeClr val="tx1"/>
                </a:solidFill>
              </a:rPr>
              <a:t>Insurance </a:t>
            </a:r>
          </a:p>
        </p:txBody>
      </p:sp>
      <p:sp>
        <p:nvSpPr>
          <p:cNvPr id="18" name="Rectangle 17">
            <a:extLst>
              <a:ext uri="{FF2B5EF4-FFF2-40B4-BE49-F238E27FC236}">
                <a16:creationId xmlns:a16="http://schemas.microsoft.com/office/drawing/2014/main" id="{41EA2335-08FC-CAC4-795B-AC2BC2284689}"/>
              </a:ext>
            </a:extLst>
          </p:cNvPr>
          <p:cNvSpPr/>
          <p:nvPr/>
        </p:nvSpPr>
        <p:spPr>
          <a:xfrm>
            <a:off x="2686051" y="9502995"/>
            <a:ext cx="3962624" cy="1259977"/>
          </a:xfrm>
          <a:prstGeom prst="rect">
            <a:avLst/>
          </a:prstGeom>
          <a:solidFill>
            <a:schemeClr val="accent2"/>
          </a:solidFill>
          <a:ln>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lang="en-GB" sz="1099" b="1" u="sng" dirty="0"/>
              <a:t>Street Furniture</a:t>
            </a:r>
          </a:p>
          <a:p>
            <a:pPr marL="171447" indent="-171447">
              <a:buFont typeface="Arial" panose="020B0604020202020204" pitchFamily="34" charset="0"/>
              <a:buChar char="•"/>
            </a:pPr>
            <a:r>
              <a:rPr lang="en-GB" sz="1050" dirty="0">
                <a:solidFill>
                  <a:schemeClr val="bg1"/>
                </a:solidFill>
              </a:rPr>
              <a:t>Maintenance to ensure community safety, convenience and aesthetics</a:t>
            </a:r>
          </a:p>
          <a:p>
            <a:pPr marL="171447" indent="-171447">
              <a:buFont typeface="Arial" panose="020B0604020202020204" pitchFamily="34" charset="0"/>
              <a:buChar char="•"/>
            </a:pPr>
            <a:r>
              <a:rPr lang="en-GB" sz="1050" dirty="0">
                <a:solidFill>
                  <a:schemeClr val="bg1"/>
                </a:solidFill>
              </a:rPr>
              <a:t>Regular checks, servicing and maintenance of the 7 defibrillators,    6 MVAS  (mobile vehicle activated sign)</a:t>
            </a:r>
          </a:p>
          <a:p>
            <a:pPr marL="171447" indent="-171447">
              <a:buFont typeface="Arial" panose="020B0604020202020204" pitchFamily="34" charset="0"/>
              <a:buChar char="•"/>
            </a:pPr>
            <a:r>
              <a:rPr lang="en-GB" sz="1050" dirty="0">
                <a:solidFill>
                  <a:schemeClr val="bg1"/>
                </a:solidFill>
              </a:rPr>
              <a:t>Noticeboards</a:t>
            </a:r>
          </a:p>
          <a:p>
            <a:pPr marL="171447" indent="-171447">
              <a:buFont typeface="Arial" panose="020B0604020202020204" pitchFamily="34" charset="0"/>
              <a:buChar char="•"/>
            </a:pPr>
            <a:r>
              <a:rPr lang="en-GB" sz="1050" dirty="0">
                <a:solidFill>
                  <a:schemeClr val="bg1"/>
                </a:solidFill>
              </a:rPr>
              <a:t>Benches: safety checks, repairs and clean to use </a:t>
            </a:r>
          </a:p>
        </p:txBody>
      </p:sp>
      <p:sp>
        <p:nvSpPr>
          <p:cNvPr id="19" name="Rectangle 18">
            <a:extLst>
              <a:ext uri="{FF2B5EF4-FFF2-40B4-BE49-F238E27FC236}">
                <a16:creationId xmlns:a16="http://schemas.microsoft.com/office/drawing/2014/main" id="{7FECCE47-D32E-C5BF-841C-3DC7655B1186}"/>
              </a:ext>
            </a:extLst>
          </p:cNvPr>
          <p:cNvSpPr/>
          <p:nvPr/>
        </p:nvSpPr>
        <p:spPr>
          <a:xfrm>
            <a:off x="255182" y="6275459"/>
            <a:ext cx="1937131" cy="1525343"/>
          </a:xfrm>
          <a:prstGeom prst="rect">
            <a:avLst/>
          </a:prstGeom>
          <a:solidFill>
            <a:schemeClr val="accent3">
              <a:lumMod val="60000"/>
              <a:lumOff val="40000"/>
            </a:schemeClr>
          </a:solidFill>
          <a:ln>
            <a:solidFill>
              <a:schemeClr val="accent3">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lang="en-GB" sz="1099" b="1" u="sng" dirty="0"/>
              <a:t>Ground Works Maintenance</a:t>
            </a:r>
          </a:p>
          <a:p>
            <a:pPr marL="171447" indent="-171447">
              <a:buFont typeface="Arial" panose="020B0604020202020204" pitchFamily="34" charset="0"/>
              <a:buChar char="•"/>
            </a:pPr>
            <a:r>
              <a:rPr lang="en-GB" sz="1050" dirty="0"/>
              <a:t>Trees &amp; Hedges</a:t>
            </a:r>
          </a:p>
          <a:p>
            <a:pPr marL="171447" indent="-171447">
              <a:buFont typeface="Arial" panose="020B0604020202020204" pitchFamily="34" charset="0"/>
              <a:buChar char="•"/>
            </a:pPr>
            <a:r>
              <a:rPr lang="en-GB" sz="1050" dirty="0"/>
              <a:t>Extra verge cuts </a:t>
            </a:r>
          </a:p>
          <a:p>
            <a:pPr marL="171447" indent="-171447">
              <a:buFont typeface="Arial" panose="020B0604020202020204" pitchFamily="34" charset="0"/>
              <a:buChar char="•"/>
            </a:pPr>
            <a:r>
              <a:rPr lang="en-GB" sz="1050" dirty="0"/>
              <a:t>Maintaining flower planters </a:t>
            </a:r>
          </a:p>
          <a:p>
            <a:pPr marL="171447" indent="-171447">
              <a:buFont typeface="Arial" panose="020B0604020202020204" pitchFamily="34" charset="0"/>
              <a:buChar char="•"/>
            </a:pPr>
            <a:r>
              <a:rPr lang="en-GB" sz="1050" dirty="0"/>
              <a:t>Installing and repairing fences</a:t>
            </a:r>
          </a:p>
          <a:p>
            <a:pPr marL="171447" indent="-171447">
              <a:buFont typeface="Arial" panose="020B0604020202020204" pitchFamily="34" charset="0"/>
              <a:buChar char="•"/>
            </a:pPr>
            <a:r>
              <a:rPr lang="en-GB" sz="1050" dirty="0"/>
              <a:t>Maintain play areas </a:t>
            </a:r>
          </a:p>
          <a:p>
            <a:pPr marL="171447" indent="-171447">
              <a:buFont typeface="Arial" panose="020B0604020202020204" pitchFamily="34" charset="0"/>
              <a:buChar char="•"/>
            </a:pPr>
            <a:r>
              <a:rPr lang="en-GB" sz="1050" dirty="0"/>
              <a:t>Maintaining attractive well kept outdoor open spaces </a:t>
            </a:r>
          </a:p>
          <a:p>
            <a:r>
              <a:rPr lang="en-GB" sz="1200" dirty="0"/>
              <a:t> </a:t>
            </a:r>
          </a:p>
        </p:txBody>
      </p:sp>
      <p:sp>
        <p:nvSpPr>
          <p:cNvPr id="23" name="Rectangle 22">
            <a:extLst>
              <a:ext uri="{FF2B5EF4-FFF2-40B4-BE49-F238E27FC236}">
                <a16:creationId xmlns:a16="http://schemas.microsoft.com/office/drawing/2014/main" id="{C2418BCE-9215-0333-831B-CA4B9E785C3F}"/>
              </a:ext>
            </a:extLst>
          </p:cNvPr>
          <p:cNvSpPr/>
          <p:nvPr/>
        </p:nvSpPr>
        <p:spPr>
          <a:xfrm>
            <a:off x="259732" y="7895231"/>
            <a:ext cx="3962624" cy="1518018"/>
          </a:xfrm>
          <a:prstGeom prst="rect">
            <a:avLst/>
          </a:prstGeom>
          <a:solidFill>
            <a:schemeClr val="tx2">
              <a:lumMod val="25000"/>
              <a:lumOff val="75000"/>
            </a:schemeClr>
          </a:solidFill>
          <a:ln>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r>
              <a:rPr lang="en-GB" sz="1099" b="1" u="sng" dirty="0">
                <a:solidFill>
                  <a:schemeClr val="tx1"/>
                </a:solidFill>
              </a:rPr>
              <a:t>Administration, Grants &amp; Support</a:t>
            </a:r>
          </a:p>
          <a:p>
            <a:pPr marL="171447" indent="-171447">
              <a:buFont typeface="Arial" panose="020B0604020202020204" pitchFamily="34" charset="0"/>
              <a:buChar char="•"/>
            </a:pPr>
            <a:r>
              <a:rPr lang="en-GB" sz="1050" dirty="0">
                <a:solidFill>
                  <a:schemeClr val="tx1"/>
                </a:solidFill>
              </a:rPr>
              <a:t>Employment of 1 part time staff member ( Parish manager) </a:t>
            </a:r>
          </a:p>
          <a:p>
            <a:pPr marL="171447" indent="-171447">
              <a:buFont typeface="Arial" panose="020B0604020202020204" pitchFamily="34" charset="0"/>
              <a:buChar char="•"/>
            </a:pPr>
            <a:r>
              <a:rPr lang="en-GB" sz="1050" dirty="0">
                <a:solidFill>
                  <a:schemeClr val="tx1"/>
                </a:solidFill>
              </a:rPr>
              <a:t>8 elected councillors ( all unpaid volunteers) </a:t>
            </a:r>
          </a:p>
          <a:p>
            <a:pPr marL="171447" indent="-171447">
              <a:buFont typeface="Arial" panose="020B0604020202020204" pitchFamily="34" charset="0"/>
              <a:buChar char="•"/>
            </a:pPr>
            <a:r>
              <a:rPr lang="en-GB" sz="1050" dirty="0">
                <a:solidFill>
                  <a:schemeClr val="tx1"/>
                </a:solidFill>
              </a:rPr>
              <a:t>Managing financial records &amp; reporting</a:t>
            </a:r>
          </a:p>
          <a:p>
            <a:pPr marL="171447" indent="-171447">
              <a:buFont typeface="Arial" panose="020B0604020202020204" pitchFamily="34" charset="0"/>
              <a:buChar char="•"/>
            </a:pPr>
            <a:r>
              <a:rPr lang="en-GB" sz="1050" dirty="0">
                <a:solidFill>
                  <a:schemeClr val="tx1"/>
                </a:solidFill>
              </a:rPr>
              <a:t>Managing of contracted services &amp;  legal compliance</a:t>
            </a:r>
          </a:p>
          <a:p>
            <a:pPr marL="171447" indent="-171447">
              <a:buFont typeface="Arial" panose="020B0604020202020204" pitchFamily="34" charset="0"/>
              <a:buChar char="•"/>
            </a:pPr>
            <a:r>
              <a:rPr lang="en-GB" sz="1050" dirty="0">
                <a:solidFill>
                  <a:schemeClr val="tx1"/>
                </a:solidFill>
              </a:rPr>
              <a:t>Staff training and foster positive working environment</a:t>
            </a:r>
          </a:p>
          <a:p>
            <a:pPr marL="171447" indent="-171447">
              <a:buFont typeface="Arial" panose="020B0604020202020204" pitchFamily="34" charset="0"/>
              <a:buChar char="•"/>
            </a:pPr>
            <a:r>
              <a:rPr lang="en-GB" sz="1050" dirty="0">
                <a:solidFill>
                  <a:schemeClr val="tx1"/>
                </a:solidFill>
              </a:rPr>
              <a:t>Provide grants and support to aid non-profit &amp; charitable groups to empower our community. Includes: Community Spirit Awards, The Armed Forces Covenant, Youth Clubs </a:t>
            </a:r>
          </a:p>
          <a:p>
            <a:pPr marL="171447" indent="-171447">
              <a:buFont typeface="Arial" panose="020B0604020202020204" pitchFamily="34" charset="0"/>
              <a:buChar char="•"/>
            </a:pPr>
            <a:endParaRPr lang="en-GB" sz="1099" dirty="0">
              <a:solidFill>
                <a:schemeClr val="tx1"/>
              </a:solidFill>
            </a:endParaRPr>
          </a:p>
        </p:txBody>
      </p:sp>
      <p:sp>
        <p:nvSpPr>
          <p:cNvPr id="24" name="Arrow: Pentagon 23">
            <a:extLst>
              <a:ext uri="{FF2B5EF4-FFF2-40B4-BE49-F238E27FC236}">
                <a16:creationId xmlns:a16="http://schemas.microsoft.com/office/drawing/2014/main" id="{19AFA4F0-90D8-CA85-38E2-67C46B8CF0D8}"/>
              </a:ext>
            </a:extLst>
          </p:cNvPr>
          <p:cNvSpPr/>
          <p:nvPr/>
        </p:nvSpPr>
        <p:spPr>
          <a:xfrm rot="5400000">
            <a:off x="3112172" y="2665101"/>
            <a:ext cx="712373" cy="6575212"/>
          </a:xfrm>
          <a:prstGeom prst="homePlate">
            <a:avLst>
              <a:gd name="adj" fmla="val 41821"/>
            </a:avLst>
          </a:prstGeom>
          <a:solidFill>
            <a:schemeClr val="tx2">
              <a:lumMod val="25000"/>
              <a:lumOff val="75000"/>
            </a:schemeClr>
          </a:solidFill>
          <a:ln>
            <a:solidFill>
              <a:srgbClr val="0070C0"/>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endParaRPr lang="en-GB" sz="1400" dirty="0">
              <a:solidFill>
                <a:schemeClr val="tx1"/>
              </a:solidFill>
            </a:endParaRPr>
          </a:p>
          <a:p>
            <a:pPr algn="ctr"/>
            <a:r>
              <a:rPr lang="en-GB" sz="1200" b="1" dirty="0">
                <a:solidFill>
                  <a:schemeClr val="tx1"/>
                </a:solidFill>
              </a:rPr>
              <a:t>The 2026/27 budget </a:t>
            </a:r>
            <a:r>
              <a:rPr lang="en-GB" sz="1200" dirty="0">
                <a:solidFill>
                  <a:schemeClr val="tx1"/>
                </a:solidFill>
              </a:rPr>
              <a:t>(Precept) agreed at the council, sets the cost (per Band D household) at £136.94.  This is an increase this year of £27.93 ( £2.33 per month) </a:t>
            </a:r>
          </a:p>
          <a:p>
            <a:pPr algn="ctr"/>
            <a:r>
              <a:rPr lang="en-GB" sz="1200" dirty="0">
                <a:solidFill>
                  <a:schemeClr val="tx1"/>
                </a:solidFill>
              </a:rPr>
              <a:t>from last year</a:t>
            </a:r>
          </a:p>
        </p:txBody>
      </p:sp>
      <p:sp>
        <p:nvSpPr>
          <p:cNvPr id="3" name="Arrow: Pentagon 2">
            <a:extLst>
              <a:ext uri="{FF2B5EF4-FFF2-40B4-BE49-F238E27FC236}">
                <a16:creationId xmlns:a16="http://schemas.microsoft.com/office/drawing/2014/main" id="{422DD93B-45F7-D207-B3D8-46B543ED0C4C}"/>
              </a:ext>
            </a:extLst>
          </p:cNvPr>
          <p:cNvSpPr/>
          <p:nvPr/>
        </p:nvSpPr>
        <p:spPr>
          <a:xfrm rot="16200000">
            <a:off x="2902886" y="7954943"/>
            <a:ext cx="1052228" cy="6568867"/>
          </a:xfrm>
          <a:prstGeom prst="homePlate">
            <a:avLst>
              <a:gd name="adj" fmla="val 41821"/>
            </a:avLst>
          </a:prstGeom>
          <a:solidFill>
            <a:schemeClr val="accent3">
              <a:lumMod val="60000"/>
              <a:lumOff val="40000"/>
            </a:schemeClr>
          </a:solidFill>
          <a:ln w="38100">
            <a:solidFill>
              <a:schemeClr val="accent3">
                <a:lumMod val="60000"/>
                <a:lumOff val="40000"/>
              </a:schemeClr>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vert="vert" rtlCol="0" anchor="ctr"/>
          <a:lstStyle/>
          <a:p>
            <a:pPr algn="ctr"/>
            <a:r>
              <a:rPr lang="en-GB" sz="1200" b="1" u="sng" dirty="0">
                <a:solidFill>
                  <a:schemeClr val="bg1"/>
                </a:solidFill>
              </a:rPr>
              <a:t>MP, County &amp; District Council Engagement </a:t>
            </a:r>
          </a:p>
          <a:p>
            <a:pPr marL="171447" indent="-171447" algn="ctr">
              <a:buFont typeface="Arial" panose="020B0604020202020204" pitchFamily="34" charset="0"/>
              <a:buChar char="•"/>
            </a:pPr>
            <a:r>
              <a:rPr lang="en-GB" sz="1050" dirty="0">
                <a:solidFill>
                  <a:schemeClr val="bg1"/>
                </a:solidFill>
              </a:rPr>
              <a:t>Accelerated the barrier repairs at Talbot Place, </a:t>
            </a:r>
            <a:r>
              <a:rPr lang="en-GB" sz="1050" dirty="0" err="1">
                <a:solidFill>
                  <a:schemeClr val="bg1"/>
                </a:solidFill>
              </a:rPr>
              <a:t>Donisthorpe</a:t>
            </a:r>
            <a:endParaRPr lang="en-GB" sz="1050" dirty="0">
              <a:solidFill>
                <a:schemeClr val="bg1"/>
              </a:solidFill>
            </a:endParaRPr>
          </a:p>
          <a:p>
            <a:pPr marL="171447" indent="-171447" algn="ctr">
              <a:buFont typeface="Arial" panose="020B0604020202020204" pitchFamily="34" charset="0"/>
              <a:buChar char="•"/>
            </a:pPr>
            <a:r>
              <a:rPr lang="en-GB" sz="1050" dirty="0">
                <a:solidFill>
                  <a:schemeClr val="bg1"/>
                </a:solidFill>
              </a:rPr>
              <a:t>Parish Council reports damage on County and District owned street furniture  to enable repairs and continue to chase to completion  </a:t>
            </a:r>
          </a:p>
          <a:p>
            <a:pPr marL="171447" indent="-171447" algn="ctr">
              <a:buFont typeface="Arial" panose="020B0604020202020204" pitchFamily="34" charset="0"/>
              <a:buChar char="•"/>
            </a:pPr>
            <a:r>
              <a:rPr lang="en-GB" sz="1050" dirty="0">
                <a:solidFill>
                  <a:schemeClr val="bg1"/>
                </a:solidFill>
              </a:rPr>
              <a:t>Support for funding &amp; grants for community groups  </a:t>
            </a:r>
          </a:p>
        </p:txBody>
      </p:sp>
      <p:sp>
        <p:nvSpPr>
          <p:cNvPr id="12" name="TextBox 11">
            <a:extLst>
              <a:ext uri="{FF2B5EF4-FFF2-40B4-BE49-F238E27FC236}">
                <a16:creationId xmlns:a16="http://schemas.microsoft.com/office/drawing/2014/main" id="{B078EC93-FB7A-7CF3-9E36-A90FBA1CECD3}"/>
              </a:ext>
            </a:extLst>
          </p:cNvPr>
          <p:cNvSpPr txBox="1"/>
          <p:nvPr/>
        </p:nvSpPr>
        <p:spPr>
          <a:xfrm>
            <a:off x="1267273" y="11765492"/>
            <a:ext cx="4402167" cy="415498"/>
          </a:xfrm>
          <a:prstGeom prst="rect">
            <a:avLst/>
          </a:prstGeom>
          <a:noFill/>
        </p:spPr>
        <p:txBody>
          <a:bodyPr wrap="none" rtlCol="0">
            <a:spAutoFit/>
          </a:bodyPr>
          <a:lstStyle/>
          <a:p>
            <a:pPr algn="ctr"/>
            <a:r>
              <a:rPr lang="en-GB" sz="1050" dirty="0"/>
              <a:t>More information abut the Community (Parish) Council can be found at:-</a:t>
            </a:r>
          </a:p>
          <a:p>
            <a:pPr algn="ctr"/>
            <a:r>
              <a:rPr lang="en-GB" sz="1050" dirty="0"/>
              <a:t>www.oakthorpedonisthorpeandacresford-pc.gov.uk</a:t>
            </a:r>
          </a:p>
        </p:txBody>
      </p:sp>
    </p:spTree>
    <p:extLst>
      <p:ext uri="{BB962C8B-B14F-4D97-AF65-F5344CB8AC3E}">
        <p14:creationId xmlns:p14="http://schemas.microsoft.com/office/powerpoint/2010/main" val="8497939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Content Placeholder 2">
            <a:extLst>
              <a:ext uri="{FF2B5EF4-FFF2-40B4-BE49-F238E27FC236}">
                <a16:creationId xmlns:a16="http://schemas.microsoft.com/office/drawing/2014/main" id="{1DE739AE-6744-49F7-C6CF-565BB1B7BFC4}"/>
              </a:ext>
            </a:extLst>
          </p:cNvPr>
          <p:cNvSpPr txBox="1">
            <a:spLocks/>
          </p:cNvSpPr>
          <p:nvPr/>
        </p:nvSpPr>
        <p:spPr>
          <a:xfrm>
            <a:off x="237471" y="5205201"/>
            <a:ext cx="3136604" cy="6088913"/>
          </a:xfrm>
          <a:prstGeom prst="rect">
            <a:avLst/>
          </a:prstGeom>
          <a:solidFill>
            <a:schemeClr val="bg1"/>
          </a:solidFill>
          <a:ln w="60325">
            <a:solidFill>
              <a:schemeClr val="accent1">
                <a:lumMod val="20000"/>
                <a:lumOff val="80000"/>
              </a:schemeClr>
            </a:solidFill>
          </a:ln>
        </p:spPr>
        <p:txBody>
          <a:bodyPr vert="horz" lIns="91441" tIns="45720" rIns="91441"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3" name="Content Placeholder 2">
            <a:extLst>
              <a:ext uri="{FF2B5EF4-FFF2-40B4-BE49-F238E27FC236}">
                <a16:creationId xmlns:a16="http://schemas.microsoft.com/office/drawing/2014/main" id="{B950159C-5DE8-3FEB-4479-2F747D233D8B}"/>
              </a:ext>
            </a:extLst>
          </p:cNvPr>
          <p:cNvSpPr>
            <a:spLocks noGrp="1"/>
          </p:cNvSpPr>
          <p:nvPr>
            <p:ph idx="1"/>
          </p:nvPr>
        </p:nvSpPr>
        <p:spPr>
          <a:xfrm>
            <a:off x="190287" y="1045215"/>
            <a:ext cx="6483668" cy="2955850"/>
          </a:xfrm>
          <a:solidFill>
            <a:schemeClr val="bg1"/>
          </a:solidFill>
          <a:ln w="60325">
            <a:solidFill>
              <a:schemeClr val="accent1">
                <a:lumMod val="20000"/>
                <a:lumOff val="80000"/>
              </a:schemeClr>
            </a:solidFill>
          </a:ln>
        </p:spPr>
        <p:txBody>
          <a:bodyPr>
            <a:normAutofit/>
          </a:bodyPr>
          <a:lstStyle/>
          <a:p>
            <a:pPr marL="0" indent="0">
              <a:buNone/>
            </a:pPr>
            <a:r>
              <a:rPr lang="en-GB" sz="1200" dirty="0"/>
              <a:t>                                                                                                              </a:t>
            </a:r>
          </a:p>
        </p:txBody>
      </p:sp>
      <p:sp>
        <p:nvSpPr>
          <p:cNvPr id="5" name="Content Placeholder 2">
            <a:extLst>
              <a:ext uri="{FF2B5EF4-FFF2-40B4-BE49-F238E27FC236}">
                <a16:creationId xmlns:a16="http://schemas.microsoft.com/office/drawing/2014/main" id="{7F178E88-5569-2C26-16B9-0D751335D2CF}"/>
              </a:ext>
            </a:extLst>
          </p:cNvPr>
          <p:cNvSpPr txBox="1">
            <a:spLocks/>
          </p:cNvSpPr>
          <p:nvPr/>
        </p:nvSpPr>
        <p:spPr>
          <a:xfrm>
            <a:off x="3527820" y="5188689"/>
            <a:ext cx="3136604" cy="6088913"/>
          </a:xfrm>
          <a:prstGeom prst="rect">
            <a:avLst/>
          </a:prstGeom>
          <a:solidFill>
            <a:schemeClr val="bg1"/>
          </a:solidFill>
          <a:ln w="60325">
            <a:solidFill>
              <a:schemeClr val="accent1">
                <a:lumMod val="20000"/>
                <a:lumOff val="80000"/>
              </a:schemeClr>
            </a:solidFill>
          </a:ln>
        </p:spPr>
        <p:txBody>
          <a:bodyPr vert="horz" lIns="91441" tIns="45720" rIns="91441"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pic>
        <p:nvPicPr>
          <p:cNvPr id="8" name="Picture 7">
            <a:extLst>
              <a:ext uri="{FF2B5EF4-FFF2-40B4-BE49-F238E27FC236}">
                <a16:creationId xmlns:a16="http://schemas.microsoft.com/office/drawing/2014/main" id="{D65ADF59-14FB-6D91-58A4-50351901F126}"/>
              </a:ext>
            </a:extLst>
          </p:cNvPr>
          <p:cNvPicPr>
            <a:picLocks noChangeAspect="1"/>
          </p:cNvPicPr>
          <p:nvPr/>
        </p:nvPicPr>
        <p:blipFill>
          <a:blip r:embed="rId3"/>
          <a:stretch>
            <a:fillRect/>
          </a:stretch>
        </p:blipFill>
        <p:spPr>
          <a:xfrm>
            <a:off x="282679" y="1982769"/>
            <a:ext cx="1380214" cy="1900742"/>
          </a:xfrm>
          <a:prstGeom prst="rect">
            <a:avLst/>
          </a:prstGeom>
        </p:spPr>
      </p:pic>
      <p:pic>
        <p:nvPicPr>
          <p:cNvPr id="14" name="Picture 13">
            <a:extLst>
              <a:ext uri="{FF2B5EF4-FFF2-40B4-BE49-F238E27FC236}">
                <a16:creationId xmlns:a16="http://schemas.microsoft.com/office/drawing/2014/main" id="{0A941984-DEF1-F92F-A723-5E74FAE57DBF}"/>
              </a:ext>
            </a:extLst>
          </p:cNvPr>
          <p:cNvPicPr>
            <a:picLocks noChangeAspect="1"/>
          </p:cNvPicPr>
          <p:nvPr/>
        </p:nvPicPr>
        <p:blipFill>
          <a:blip r:embed="rId4"/>
          <a:stretch>
            <a:fillRect/>
          </a:stretch>
        </p:blipFill>
        <p:spPr>
          <a:xfrm>
            <a:off x="1414876" y="9985741"/>
            <a:ext cx="735433" cy="1161043"/>
          </a:xfrm>
          <a:prstGeom prst="rect">
            <a:avLst/>
          </a:prstGeom>
          <a:ln w="44450">
            <a:noFill/>
          </a:ln>
        </p:spPr>
      </p:pic>
      <p:pic>
        <p:nvPicPr>
          <p:cNvPr id="15" name="Picture 14">
            <a:extLst>
              <a:ext uri="{FF2B5EF4-FFF2-40B4-BE49-F238E27FC236}">
                <a16:creationId xmlns:a16="http://schemas.microsoft.com/office/drawing/2014/main" id="{8C2C506C-3D67-92F7-47FE-8840E635B523}"/>
              </a:ext>
            </a:extLst>
          </p:cNvPr>
          <p:cNvPicPr>
            <a:picLocks noChangeAspect="1"/>
          </p:cNvPicPr>
          <p:nvPr/>
        </p:nvPicPr>
        <p:blipFill>
          <a:blip r:embed="rId5"/>
          <a:stretch>
            <a:fillRect/>
          </a:stretch>
        </p:blipFill>
        <p:spPr>
          <a:xfrm>
            <a:off x="1630743" y="7072160"/>
            <a:ext cx="817275" cy="1089700"/>
          </a:xfrm>
          <a:prstGeom prst="rect">
            <a:avLst/>
          </a:prstGeom>
        </p:spPr>
      </p:pic>
      <p:pic>
        <p:nvPicPr>
          <p:cNvPr id="16" name="Picture 15">
            <a:extLst>
              <a:ext uri="{FF2B5EF4-FFF2-40B4-BE49-F238E27FC236}">
                <a16:creationId xmlns:a16="http://schemas.microsoft.com/office/drawing/2014/main" id="{9C9CEB19-EBB3-7CA0-29AF-5686643A9AD0}"/>
              </a:ext>
            </a:extLst>
          </p:cNvPr>
          <p:cNvPicPr>
            <a:picLocks noChangeAspect="1"/>
          </p:cNvPicPr>
          <p:nvPr/>
        </p:nvPicPr>
        <p:blipFill>
          <a:blip r:embed="rId6"/>
          <a:stretch>
            <a:fillRect/>
          </a:stretch>
        </p:blipFill>
        <p:spPr>
          <a:xfrm>
            <a:off x="2392402" y="7049832"/>
            <a:ext cx="929339" cy="1239118"/>
          </a:xfrm>
          <a:prstGeom prst="rect">
            <a:avLst/>
          </a:prstGeom>
          <a:ln w="50800">
            <a:solidFill>
              <a:schemeClr val="bg1"/>
            </a:solidFill>
          </a:ln>
        </p:spPr>
      </p:pic>
      <p:pic>
        <p:nvPicPr>
          <p:cNvPr id="17" name="Picture 16">
            <a:extLst>
              <a:ext uri="{FF2B5EF4-FFF2-40B4-BE49-F238E27FC236}">
                <a16:creationId xmlns:a16="http://schemas.microsoft.com/office/drawing/2014/main" id="{E4FEAF9C-BA4C-5F89-DF28-BC4141BCEA2D}"/>
              </a:ext>
            </a:extLst>
          </p:cNvPr>
          <p:cNvPicPr>
            <a:picLocks noChangeAspect="1"/>
          </p:cNvPicPr>
          <p:nvPr/>
        </p:nvPicPr>
        <p:blipFill>
          <a:blip r:embed="rId7"/>
          <a:stretch>
            <a:fillRect/>
          </a:stretch>
        </p:blipFill>
        <p:spPr>
          <a:xfrm>
            <a:off x="1595108" y="8165593"/>
            <a:ext cx="1644212" cy="1233159"/>
          </a:xfrm>
          <a:prstGeom prst="rect">
            <a:avLst/>
          </a:prstGeom>
          <a:ln w="50800">
            <a:solidFill>
              <a:schemeClr val="bg1"/>
            </a:solidFill>
          </a:ln>
        </p:spPr>
      </p:pic>
      <p:sp>
        <p:nvSpPr>
          <p:cNvPr id="18" name="AutoShape 2">
            <a:extLst>
              <a:ext uri="{FF2B5EF4-FFF2-40B4-BE49-F238E27FC236}">
                <a16:creationId xmlns:a16="http://schemas.microsoft.com/office/drawing/2014/main" id="{73DEFB55-4D43-08AD-D7C2-4DF5CEB7AE83}"/>
              </a:ext>
            </a:extLst>
          </p:cNvPr>
          <p:cNvSpPr>
            <a:spLocks noChangeAspect="1" noChangeArrowheads="1"/>
          </p:cNvSpPr>
          <p:nvPr/>
        </p:nvSpPr>
        <p:spPr bwMode="auto">
          <a:xfrm>
            <a:off x="3276602" y="5943602"/>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1" tIns="45720" rIns="91441" bIns="45720" numCol="1" anchor="t" anchorCtr="0" compatLnSpc="1">
            <a:prstTxWarp prst="textNoShape">
              <a:avLst/>
            </a:prstTxWarp>
          </a:bodyPr>
          <a:lstStyle/>
          <a:p>
            <a:endParaRPr lang="en-GB"/>
          </a:p>
        </p:txBody>
      </p:sp>
      <p:pic>
        <p:nvPicPr>
          <p:cNvPr id="25" name="Picture 24">
            <a:extLst>
              <a:ext uri="{FF2B5EF4-FFF2-40B4-BE49-F238E27FC236}">
                <a16:creationId xmlns:a16="http://schemas.microsoft.com/office/drawing/2014/main" id="{71B55B2B-4211-365C-B1FE-79BBA79E3599}"/>
              </a:ext>
            </a:extLst>
          </p:cNvPr>
          <p:cNvPicPr>
            <a:picLocks noChangeAspect="1"/>
          </p:cNvPicPr>
          <p:nvPr/>
        </p:nvPicPr>
        <p:blipFill>
          <a:blip r:embed="rId8"/>
          <a:stretch>
            <a:fillRect/>
          </a:stretch>
        </p:blipFill>
        <p:spPr>
          <a:xfrm>
            <a:off x="335700" y="10173303"/>
            <a:ext cx="1286853" cy="1023279"/>
          </a:xfrm>
          <a:prstGeom prst="rect">
            <a:avLst/>
          </a:prstGeom>
          <a:ln w="50800">
            <a:solidFill>
              <a:schemeClr val="bg1"/>
            </a:solidFill>
          </a:ln>
        </p:spPr>
      </p:pic>
      <p:sp>
        <p:nvSpPr>
          <p:cNvPr id="7" name="Rectangle 6">
            <a:extLst>
              <a:ext uri="{FF2B5EF4-FFF2-40B4-BE49-F238E27FC236}">
                <a16:creationId xmlns:a16="http://schemas.microsoft.com/office/drawing/2014/main" id="{528CA95F-363B-1568-E862-DF56B5AED518}"/>
              </a:ext>
            </a:extLst>
          </p:cNvPr>
          <p:cNvSpPr/>
          <p:nvPr/>
        </p:nvSpPr>
        <p:spPr>
          <a:xfrm>
            <a:off x="1595108" y="3513061"/>
            <a:ext cx="3663546" cy="1919190"/>
          </a:xfrm>
          <a:prstGeom prst="rect">
            <a:avLst/>
          </a:prstGeom>
          <a:solidFill>
            <a:schemeClr val="accent3">
              <a:lumMod val="40000"/>
              <a:lumOff val="60000"/>
            </a:schemeClr>
          </a:solidFill>
          <a:ln w="50800">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lang="en-GB" b="1" dirty="0"/>
              <a:t>Three Villages, </a:t>
            </a:r>
          </a:p>
          <a:p>
            <a:pPr algn="ctr"/>
            <a:r>
              <a:rPr lang="en-GB" b="1" dirty="0"/>
              <a:t>One Community </a:t>
            </a:r>
          </a:p>
        </p:txBody>
      </p:sp>
      <p:pic>
        <p:nvPicPr>
          <p:cNvPr id="19" name="Picture 18">
            <a:extLst>
              <a:ext uri="{FF2B5EF4-FFF2-40B4-BE49-F238E27FC236}">
                <a16:creationId xmlns:a16="http://schemas.microsoft.com/office/drawing/2014/main" id="{D7573DFB-1568-9647-18AB-0F88941B2FCF}"/>
              </a:ext>
            </a:extLst>
          </p:cNvPr>
          <p:cNvPicPr>
            <a:picLocks noChangeAspect="1"/>
          </p:cNvPicPr>
          <p:nvPr/>
        </p:nvPicPr>
        <p:blipFill>
          <a:blip r:embed="rId9"/>
          <a:stretch>
            <a:fillRect/>
          </a:stretch>
        </p:blipFill>
        <p:spPr>
          <a:xfrm>
            <a:off x="1709799" y="4217403"/>
            <a:ext cx="1519559" cy="1139670"/>
          </a:xfrm>
          <a:prstGeom prst="rect">
            <a:avLst/>
          </a:prstGeom>
        </p:spPr>
      </p:pic>
      <p:sp>
        <p:nvSpPr>
          <p:cNvPr id="21" name="TextBox 20">
            <a:extLst>
              <a:ext uri="{FF2B5EF4-FFF2-40B4-BE49-F238E27FC236}">
                <a16:creationId xmlns:a16="http://schemas.microsoft.com/office/drawing/2014/main" id="{4C19292D-9CF9-E491-3835-C5F93FACACCD}"/>
              </a:ext>
            </a:extLst>
          </p:cNvPr>
          <p:cNvSpPr txBox="1"/>
          <p:nvPr/>
        </p:nvSpPr>
        <p:spPr>
          <a:xfrm>
            <a:off x="3252462" y="4056525"/>
            <a:ext cx="2127607" cy="1384995"/>
          </a:xfrm>
          <a:prstGeom prst="rect">
            <a:avLst/>
          </a:prstGeom>
          <a:noFill/>
        </p:spPr>
        <p:txBody>
          <a:bodyPr wrap="square" rtlCol="0">
            <a:spAutoFit/>
          </a:bodyPr>
          <a:lstStyle/>
          <a:p>
            <a:r>
              <a:rPr lang="en-GB" sz="1200" dirty="0"/>
              <a:t>Community Walk our Paths walk, every 2</a:t>
            </a:r>
            <a:r>
              <a:rPr lang="en-GB" sz="1200" baseline="30000" dirty="0"/>
              <a:t>nd</a:t>
            </a:r>
            <a:r>
              <a:rPr lang="en-GB" sz="1200" dirty="0"/>
              <a:t> Sunday of the month.  Time to meet fellow residents, and build relationships with our MP, and County, District councillors </a:t>
            </a:r>
          </a:p>
        </p:txBody>
      </p:sp>
      <p:pic>
        <p:nvPicPr>
          <p:cNvPr id="29" name="Picture 28">
            <a:extLst>
              <a:ext uri="{FF2B5EF4-FFF2-40B4-BE49-F238E27FC236}">
                <a16:creationId xmlns:a16="http://schemas.microsoft.com/office/drawing/2014/main" id="{DBDFF2DF-0E0D-A680-AB17-F5B19E1B011C}"/>
              </a:ext>
            </a:extLst>
          </p:cNvPr>
          <p:cNvPicPr>
            <a:picLocks noChangeAspect="1"/>
          </p:cNvPicPr>
          <p:nvPr/>
        </p:nvPicPr>
        <p:blipFill>
          <a:blip r:embed="rId10"/>
          <a:stretch>
            <a:fillRect/>
          </a:stretch>
        </p:blipFill>
        <p:spPr>
          <a:xfrm>
            <a:off x="2321168" y="11326772"/>
            <a:ext cx="2243171" cy="766653"/>
          </a:xfrm>
          <a:prstGeom prst="rect">
            <a:avLst/>
          </a:prstGeom>
        </p:spPr>
      </p:pic>
      <p:pic>
        <p:nvPicPr>
          <p:cNvPr id="39" name="Picture 38">
            <a:extLst>
              <a:ext uri="{FF2B5EF4-FFF2-40B4-BE49-F238E27FC236}">
                <a16:creationId xmlns:a16="http://schemas.microsoft.com/office/drawing/2014/main" id="{3D266F74-117C-328A-9FE1-9F9975EBE67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797929" y="5560166"/>
            <a:ext cx="1328206" cy="996154"/>
          </a:xfrm>
          <a:prstGeom prst="rect">
            <a:avLst/>
          </a:prstGeom>
        </p:spPr>
      </p:pic>
      <p:pic>
        <p:nvPicPr>
          <p:cNvPr id="43" name="Picture 42">
            <a:extLst>
              <a:ext uri="{FF2B5EF4-FFF2-40B4-BE49-F238E27FC236}">
                <a16:creationId xmlns:a16="http://schemas.microsoft.com/office/drawing/2014/main" id="{85CAD7BC-0104-AF5A-8D07-8A060C2537FE}"/>
              </a:ext>
            </a:extLst>
          </p:cNvPr>
          <p:cNvPicPr>
            <a:picLocks noChangeAspect="1"/>
          </p:cNvPicPr>
          <p:nvPr/>
        </p:nvPicPr>
        <p:blipFill>
          <a:blip r:embed="rId12"/>
          <a:stretch>
            <a:fillRect/>
          </a:stretch>
        </p:blipFill>
        <p:spPr>
          <a:xfrm>
            <a:off x="4905401" y="6857960"/>
            <a:ext cx="1668539" cy="1584501"/>
          </a:xfrm>
          <a:prstGeom prst="rect">
            <a:avLst/>
          </a:prstGeom>
        </p:spPr>
      </p:pic>
      <p:sp>
        <p:nvSpPr>
          <p:cNvPr id="44" name="TextBox 43">
            <a:extLst>
              <a:ext uri="{FF2B5EF4-FFF2-40B4-BE49-F238E27FC236}">
                <a16:creationId xmlns:a16="http://schemas.microsoft.com/office/drawing/2014/main" id="{82E8D096-40D3-3A85-5306-4DFE9D9A447C}"/>
              </a:ext>
            </a:extLst>
          </p:cNvPr>
          <p:cNvSpPr txBox="1"/>
          <p:nvPr/>
        </p:nvSpPr>
        <p:spPr>
          <a:xfrm>
            <a:off x="246339" y="5708635"/>
            <a:ext cx="3028616" cy="1408078"/>
          </a:xfrm>
          <a:prstGeom prst="rect">
            <a:avLst/>
          </a:prstGeom>
          <a:noFill/>
        </p:spPr>
        <p:txBody>
          <a:bodyPr wrap="square" rtlCol="0">
            <a:spAutoFit/>
          </a:bodyPr>
          <a:lstStyle/>
          <a:p>
            <a:r>
              <a:rPr lang="en-GB" sz="1200" b="1" dirty="0"/>
              <a:t>Did you know: </a:t>
            </a:r>
          </a:p>
          <a:p>
            <a:r>
              <a:rPr lang="en-GB" sz="1050" dirty="0"/>
              <a:t>The repair costs are the</a:t>
            </a:r>
          </a:p>
          <a:p>
            <a:r>
              <a:rPr lang="en-GB" sz="1050" dirty="0"/>
              <a:t> responsibility of the</a:t>
            </a:r>
          </a:p>
          <a:p>
            <a:r>
              <a:rPr lang="en-GB" sz="1050" dirty="0"/>
              <a:t>Parish Council for  the </a:t>
            </a:r>
          </a:p>
          <a:p>
            <a:r>
              <a:rPr lang="en-GB" sz="1050" dirty="0"/>
              <a:t>wall on the corner of</a:t>
            </a:r>
          </a:p>
          <a:p>
            <a:r>
              <a:rPr lang="en-GB" sz="1050" dirty="0" err="1"/>
              <a:t>Ramscliff</a:t>
            </a:r>
            <a:r>
              <a:rPr lang="en-GB" sz="1050" dirty="0"/>
              <a:t> Ave which was damaged by an unknown person ( Photo: volunteers removing the wall) </a:t>
            </a:r>
          </a:p>
        </p:txBody>
      </p:sp>
      <p:sp>
        <p:nvSpPr>
          <p:cNvPr id="45" name="TextBox 44">
            <a:extLst>
              <a:ext uri="{FF2B5EF4-FFF2-40B4-BE49-F238E27FC236}">
                <a16:creationId xmlns:a16="http://schemas.microsoft.com/office/drawing/2014/main" id="{6387C5AC-7E6F-E5D7-984E-164E3300AA40}"/>
              </a:ext>
            </a:extLst>
          </p:cNvPr>
          <p:cNvSpPr txBox="1"/>
          <p:nvPr/>
        </p:nvSpPr>
        <p:spPr>
          <a:xfrm>
            <a:off x="3597099" y="5494579"/>
            <a:ext cx="1399868" cy="1246495"/>
          </a:xfrm>
          <a:prstGeom prst="rect">
            <a:avLst/>
          </a:prstGeom>
          <a:noFill/>
        </p:spPr>
        <p:txBody>
          <a:bodyPr wrap="square" rtlCol="0">
            <a:spAutoFit/>
          </a:bodyPr>
          <a:lstStyle/>
          <a:p>
            <a:r>
              <a:rPr lang="en-GB" sz="1200" b="1" dirty="0"/>
              <a:t>Did you know:</a:t>
            </a:r>
          </a:p>
          <a:p>
            <a:r>
              <a:rPr lang="en-GB" sz="1050" dirty="0"/>
              <a:t>We have added to the salt bins across our community with a new bin in </a:t>
            </a:r>
            <a:r>
              <a:rPr lang="en-GB" sz="1050" dirty="0" err="1"/>
              <a:t>Acresford</a:t>
            </a:r>
            <a:r>
              <a:rPr lang="en-GB" sz="1050" dirty="0"/>
              <a:t>  to ensure safety in Winter.  </a:t>
            </a:r>
          </a:p>
        </p:txBody>
      </p:sp>
      <p:sp>
        <p:nvSpPr>
          <p:cNvPr id="46" name="TextBox 45">
            <a:extLst>
              <a:ext uri="{FF2B5EF4-FFF2-40B4-BE49-F238E27FC236}">
                <a16:creationId xmlns:a16="http://schemas.microsoft.com/office/drawing/2014/main" id="{424E96C2-F2DD-B96D-33C9-5777633FA668}"/>
              </a:ext>
            </a:extLst>
          </p:cNvPr>
          <p:cNvSpPr txBox="1"/>
          <p:nvPr/>
        </p:nvSpPr>
        <p:spPr>
          <a:xfrm>
            <a:off x="1645568" y="1033596"/>
            <a:ext cx="4873933" cy="1431161"/>
          </a:xfrm>
          <a:prstGeom prst="rect">
            <a:avLst/>
          </a:prstGeom>
          <a:noFill/>
        </p:spPr>
        <p:txBody>
          <a:bodyPr wrap="square" rtlCol="0">
            <a:spAutoFit/>
          </a:bodyPr>
          <a:lstStyle/>
          <a:p>
            <a:r>
              <a:rPr lang="en-GB" sz="1200" b="1" dirty="0"/>
              <a:t>Did you know: </a:t>
            </a:r>
          </a:p>
          <a:p>
            <a:r>
              <a:rPr lang="en-GB" sz="1050" dirty="0"/>
              <a:t>Using a defibrillator within 3-5 minutes of collapse can increase survival rates </a:t>
            </a:r>
            <a:r>
              <a:rPr lang="en-GB" sz="1050" dirty="0" err="1"/>
              <a:t>upto</a:t>
            </a:r>
            <a:r>
              <a:rPr lang="en-GB" sz="1050" dirty="0"/>
              <a:t> 70%. We have invested to own and maintain 7 defibrillators located across our 3 villages with an additional one</a:t>
            </a:r>
          </a:p>
          <a:p>
            <a:r>
              <a:rPr lang="en-GB" sz="1050" dirty="0"/>
              <a:t>outside the </a:t>
            </a:r>
            <a:r>
              <a:rPr lang="en-GB" sz="1050" dirty="0" err="1"/>
              <a:t>Donisthorpe</a:t>
            </a:r>
            <a:r>
              <a:rPr lang="en-GB" sz="1050" dirty="0"/>
              <a:t> Scout Hut.</a:t>
            </a:r>
          </a:p>
          <a:p>
            <a:r>
              <a:rPr lang="en-GB" sz="1050" dirty="0"/>
              <a:t>Each unit costs £5,320 to purchase and </a:t>
            </a:r>
          </a:p>
          <a:p>
            <a:r>
              <a:rPr lang="en-GB" sz="1050" dirty="0"/>
              <a:t> £200 pa to maintain . </a:t>
            </a:r>
          </a:p>
          <a:p>
            <a:endParaRPr lang="en-GB" sz="1200" dirty="0"/>
          </a:p>
        </p:txBody>
      </p:sp>
      <p:sp>
        <p:nvSpPr>
          <p:cNvPr id="55" name="TextBox 54">
            <a:extLst>
              <a:ext uri="{FF2B5EF4-FFF2-40B4-BE49-F238E27FC236}">
                <a16:creationId xmlns:a16="http://schemas.microsoft.com/office/drawing/2014/main" id="{3F3BF350-A6EB-C9A2-4356-89C0A5A29268}"/>
              </a:ext>
            </a:extLst>
          </p:cNvPr>
          <p:cNvSpPr txBox="1"/>
          <p:nvPr/>
        </p:nvSpPr>
        <p:spPr>
          <a:xfrm>
            <a:off x="5532729" y="1929515"/>
            <a:ext cx="805733" cy="369332"/>
          </a:xfrm>
          <a:prstGeom prst="rect">
            <a:avLst/>
          </a:prstGeom>
          <a:noFill/>
        </p:spPr>
        <p:txBody>
          <a:bodyPr wrap="none" rtlCol="0">
            <a:spAutoFit/>
          </a:bodyPr>
          <a:lstStyle/>
          <a:p>
            <a:r>
              <a:rPr lang="en-GB" dirty="0"/>
              <a:t>MVAS </a:t>
            </a:r>
          </a:p>
        </p:txBody>
      </p:sp>
      <p:sp>
        <p:nvSpPr>
          <p:cNvPr id="62" name="Rectangle 61">
            <a:extLst>
              <a:ext uri="{FF2B5EF4-FFF2-40B4-BE49-F238E27FC236}">
                <a16:creationId xmlns:a16="http://schemas.microsoft.com/office/drawing/2014/main" id="{504C93F2-ED25-13FB-7F7A-53917FD6FF77}"/>
              </a:ext>
            </a:extLst>
          </p:cNvPr>
          <p:cNvSpPr/>
          <p:nvPr/>
        </p:nvSpPr>
        <p:spPr>
          <a:xfrm>
            <a:off x="807445" y="233690"/>
            <a:ext cx="5685223" cy="585964"/>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rPr>
              <a:t>How we invest the Precept …… </a:t>
            </a:r>
          </a:p>
        </p:txBody>
      </p:sp>
      <p:pic>
        <p:nvPicPr>
          <p:cNvPr id="11" name="Picture 10">
            <a:extLst>
              <a:ext uri="{FF2B5EF4-FFF2-40B4-BE49-F238E27FC236}">
                <a16:creationId xmlns:a16="http://schemas.microsoft.com/office/drawing/2014/main" id="{5A087FD7-C5A9-3F58-8E52-2A0D1F80BD00}"/>
              </a:ext>
            </a:extLst>
          </p:cNvPr>
          <p:cNvPicPr>
            <a:picLocks noChangeAspect="1"/>
          </p:cNvPicPr>
          <p:nvPr/>
        </p:nvPicPr>
        <p:blipFill>
          <a:blip r:embed="rId13"/>
          <a:stretch>
            <a:fillRect/>
          </a:stretch>
        </p:blipFill>
        <p:spPr>
          <a:xfrm>
            <a:off x="4899907" y="5674636"/>
            <a:ext cx="1679529" cy="1086774"/>
          </a:xfrm>
          <a:prstGeom prst="rect">
            <a:avLst/>
          </a:prstGeom>
        </p:spPr>
      </p:pic>
      <p:pic>
        <p:nvPicPr>
          <p:cNvPr id="22" name="Picture 21">
            <a:extLst>
              <a:ext uri="{FF2B5EF4-FFF2-40B4-BE49-F238E27FC236}">
                <a16:creationId xmlns:a16="http://schemas.microsoft.com/office/drawing/2014/main" id="{275AD2F1-FA29-D4E0-2F6E-B5523B3F3546}"/>
              </a:ext>
            </a:extLst>
          </p:cNvPr>
          <p:cNvPicPr>
            <a:picLocks noChangeAspect="1"/>
          </p:cNvPicPr>
          <p:nvPr/>
        </p:nvPicPr>
        <p:blipFill>
          <a:blip r:embed="rId14"/>
          <a:stretch>
            <a:fillRect/>
          </a:stretch>
        </p:blipFill>
        <p:spPr>
          <a:xfrm>
            <a:off x="4057323" y="1707937"/>
            <a:ext cx="1233230" cy="1805565"/>
          </a:xfrm>
          <a:prstGeom prst="rect">
            <a:avLst/>
          </a:prstGeom>
          <a:ln w="50800">
            <a:solidFill>
              <a:schemeClr val="bg1"/>
            </a:solidFill>
          </a:ln>
        </p:spPr>
      </p:pic>
      <p:pic>
        <p:nvPicPr>
          <p:cNvPr id="24" name="Picture 23">
            <a:extLst>
              <a:ext uri="{FF2B5EF4-FFF2-40B4-BE49-F238E27FC236}">
                <a16:creationId xmlns:a16="http://schemas.microsoft.com/office/drawing/2014/main" id="{C80DCDAA-D9B9-0C6E-6ED5-893FD95E7B86}"/>
              </a:ext>
            </a:extLst>
          </p:cNvPr>
          <p:cNvPicPr>
            <a:picLocks noChangeAspect="1"/>
          </p:cNvPicPr>
          <p:nvPr/>
        </p:nvPicPr>
        <p:blipFill>
          <a:blip r:embed="rId15"/>
          <a:stretch>
            <a:fillRect/>
          </a:stretch>
        </p:blipFill>
        <p:spPr>
          <a:xfrm>
            <a:off x="5341013" y="1628378"/>
            <a:ext cx="1250637" cy="1259672"/>
          </a:xfrm>
          <a:prstGeom prst="rect">
            <a:avLst/>
          </a:prstGeom>
          <a:ln w="50800">
            <a:solidFill>
              <a:schemeClr val="bg1"/>
            </a:solidFill>
          </a:ln>
        </p:spPr>
      </p:pic>
      <p:pic>
        <p:nvPicPr>
          <p:cNvPr id="26" name="Picture 25">
            <a:extLst>
              <a:ext uri="{FF2B5EF4-FFF2-40B4-BE49-F238E27FC236}">
                <a16:creationId xmlns:a16="http://schemas.microsoft.com/office/drawing/2014/main" id="{32BC743F-C5A4-941A-5B84-978A2F6930DD}"/>
              </a:ext>
            </a:extLst>
          </p:cNvPr>
          <p:cNvPicPr>
            <a:picLocks noChangeAspect="1"/>
          </p:cNvPicPr>
          <p:nvPr/>
        </p:nvPicPr>
        <p:blipFill>
          <a:blip r:embed="rId16"/>
          <a:stretch>
            <a:fillRect/>
          </a:stretch>
        </p:blipFill>
        <p:spPr>
          <a:xfrm>
            <a:off x="2197933" y="9470864"/>
            <a:ext cx="1077022" cy="1725718"/>
          </a:xfrm>
          <a:prstGeom prst="rect">
            <a:avLst/>
          </a:prstGeom>
        </p:spPr>
      </p:pic>
      <p:pic>
        <p:nvPicPr>
          <p:cNvPr id="27" name="Picture 26">
            <a:extLst>
              <a:ext uri="{FF2B5EF4-FFF2-40B4-BE49-F238E27FC236}">
                <a16:creationId xmlns:a16="http://schemas.microsoft.com/office/drawing/2014/main" id="{5E490D0E-BFA0-0BD6-6B56-A4C72455CB94}"/>
              </a:ext>
            </a:extLst>
          </p:cNvPr>
          <p:cNvPicPr>
            <a:picLocks noChangeAspect="1"/>
          </p:cNvPicPr>
          <p:nvPr/>
        </p:nvPicPr>
        <p:blipFill>
          <a:blip r:embed="rId17"/>
          <a:stretch>
            <a:fillRect/>
          </a:stretch>
        </p:blipFill>
        <p:spPr>
          <a:xfrm>
            <a:off x="398545" y="9000915"/>
            <a:ext cx="1552411" cy="1100276"/>
          </a:xfrm>
          <a:prstGeom prst="rect">
            <a:avLst/>
          </a:prstGeom>
        </p:spPr>
      </p:pic>
      <p:pic>
        <p:nvPicPr>
          <p:cNvPr id="33" name="Picture 32">
            <a:extLst>
              <a:ext uri="{FF2B5EF4-FFF2-40B4-BE49-F238E27FC236}">
                <a16:creationId xmlns:a16="http://schemas.microsoft.com/office/drawing/2014/main" id="{48CAAB2A-9814-3D09-09EF-1CAFA6DCFDF2}"/>
              </a:ext>
            </a:extLst>
          </p:cNvPr>
          <p:cNvPicPr>
            <a:picLocks noChangeAspect="1"/>
          </p:cNvPicPr>
          <p:nvPr/>
        </p:nvPicPr>
        <p:blipFill>
          <a:blip r:embed="rId18"/>
          <a:stretch>
            <a:fillRect/>
          </a:stretch>
        </p:blipFill>
        <p:spPr>
          <a:xfrm>
            <a:off x="411396" y="7072160"/>
            <a:ext cx="1169703" cy="1836079"/>
          </a:xfrm>
          <a:prstGeom prst="rect">
            <a:avLst/>
          </a:prstGeom>
        </p:spPr>
      </p:pic>
      <p:pic>
        <p:nvPicPr>
          <p:cNvPr id="38" name="Picture 37">
            <a:extLst>
              <a:ext uri="{FF2B5EF4-FFF2-40B4-BE49-F238E27FC236}">
                <a16:creationId xmlns:a16="http://schemas.microsoft.com/office/drawing/2014/main" id="{361AEFAE-A775-0434-18E5-05EF8584938E}"/>
              </a:ext>
            </a:extLst>
          </p:cNvPr>
          <p:cNvPicPr>
            <a:picLocks noChangeAspect="1"/>
          </p:cNvPicPr>
          <p:nvPr/>
        </p:nvPicPr>
        <p:blipFill>
          <a:blip r:embed="rId19"/>
          <a:stretch>
            <a:fillRect/>
          </a:stretch>
        </p:blipFill>
        <p:spPr>
          <a:xfrm>
            <a:off x="126367" y="4653517"/>
            <a:ext cx="1411395" cy="1049423"/>
          </a:xfrm>
          <a:prstGeom prst="rect">
            <a:avLst/>
          </a:prstGeom>
          <a:ln w="41275">
            <a:solidFill>
              <a:schemeClr val="tx2">
                <a:lumMod val="50000"/>
                <a:lumOff val="50000"/>
              </a:schemeClr>
            </a:solidFill>
          </a:ln>
        </p:spPr>
      </p:pic>
      <p:pic>
        <p:nvPicPr>
          <p:cNvPr id="9" name="Picture 8">
            <a:extLst>
              <a:ext uri="{FF2B5EF4-FFF2-40B4-BE49-F238E27FC236}">
                <a16:creationId xmlns:a16="http://schemas.microsoft.com/office/drawing/2014/main" id="{56C1879C-C4A2-D18C-60F4-DEA98D5568CC}"/>
              </a:ext>
            </a:extLst>
          </p:cNvPr>
          <p:cNvPicPr>
            <a:picLocks noChangeAspect="1"/>
          </p:cNvPicPr>
          <p:nvPr/>
        </p:nvPicPr>
        <p:blipFill>
          <a:blip r:embed="rId20"/>
          <a:stretch>
            <a:fillRect/>
          </a:stretch>
        </p:blipFill>
        <p:spPr>
          <a:xfrm>
            <a:off x="1605819" y="2275382"/>
            <a:ext cx="2502503" cy="1239262"/>
          </a:xfrm>
          <a:prstGeom prst="rect">
            <a:avLst/>
          </a:prstGeom>
          <a:ln w="50800">
            <a:solidFill>
              <a:schemeClr val="bg1"/>
            </a:solidFill>
          </a:ln>
        </p:spPr>
      </p:pic>
      <p:pic>
        <p:nvPicPr>
          <p:cNvPr id="12" name="Picture 11">
            <a:extLst>
              <a:ext uri="{FF2B5EF4-FFF2-40B4-BE49-F238E27FC236}">
                <a16:creationId xmlns:a16="http://schemas.microsoft.com/office/drawing/2014/main" id="{F6C45172-B84B-72C2-6643-B8D75865AA6E}"/>
              </a:ext>
            </a:extLst>
          </p:cNvPr>
          <p:cNvPicPr>
            <a:picLocks noChangeAspect="1"/>
          </p:cNvPicPr>
          <p:nvPr/>
        </p:nvPicPr>
        <p:blipFill>
          <a:blip r:embed="rId21"/>
          <a:stretch>
            <a:fillRect/>
          </a:stretch>
        </p:blipFill>
        <p:spPr>
          <a:xfrm>
            <a:off x="5332606" y="4609019"/>
            <a:ext cx="1341349" cy="993592"/>
          </a:xfrm>
          <a:prstGeom prst="rect">
            <a:avLst/>
          </a:prstGeom>
          <a:ln w="50800">
            <a:solidFill>
              <a:schemeClr val="tx2">
                <a:lumMod val="50000"/>
                <a:lumOff val="50000"/>
              </a:schemeClr>
            </a:solidFill>
          </a:ln>
        </p:spPr>
      </p:pic>
      <p:pic>
        <p:nvPicPr>
          <p:cNvPr id="42" name="Picture 41">
            <a:extLst>
              <a:ext uri="{FF2B5EF4-FFF2-40B4-BE49-F238E27FC236}">
                <a16:creationId xmlns:a16="http://schemas.microsoft.com/office/drawing/2014/main" id="{FFA5E6C7-0AFD-7322-55F3-2B8D57BF228D}"/>
              </a:ext>
            </a:extLst>
          </p:cNvPr>
          <p:cNvPicPr>
            <a:picLocks noChangeAspect="1"/>
          </p:cNvPicPr>
          <p:nvPr/>
        </p:nvPicPr>
        <p:blipFill>
          <a:blip r:embed="rId22"/>
          <a:stretch>
            <a:fillRect/>
          </a:stretch>
        </p:blipFill>
        <p:spPr>
          <a:xfrm>
            <a:off x="3613085" y="6857960"/>
            <a:ext cx="1679529" cy="2307056"/>
          </a:xfrm>
          <a:prstGeom prst="rect">
            <a:avLst/>
          </a:prstGeom>
          <a:noFill/>
          <a:ln w="50800">
            <a:solidFill>
              <a:schemeClr val="bg1"/>
            </a:solidFill>
          </a:ln>
        </p:spPr>
      </p:pic>
      <p:pic>
        <p:nvPicPr>
          <p:cNvPr id="23" name="Picture 22">
            <a:extLst>
              <a:ext uri="{FF2B5EF4-FFF2-40B4-BE49-F238E27FC236}">
                <a16:creationId xmlns:a16="http://schemas.microsoft.com/office/drawing/2014/main" id="{FE5326A3-7A47-1A5F-4CED-823167C01ED5}"/>
              </a:ext>
            </a:extLst>
          </p:cNvPr>
          <p:cNvPicPr>
            <a:picLocks noChangeAspect="1"/>
          </p:cNvPicPr>
          <p:nvPr/>
        </p:nvPicPr>
        <p:blipFill>
          <a:blip r:embed="rId23"/>
          <a:stretch>
            <a:fillRect/>
          </a:stretch>
        </p:blipFill>
        <p:spPr>
          <a:xfrm>
            <a:off x="126367" y="896001"/>
            <a:ext cx="1468741" cy="1075698"/>
          </a:xfrm>
          <a:prstGeom prst="rect">
            <a:avLst/>
          </a:prstGeom>
          <a:ln w="50800">
            <a:solidFill>
              <a:schemeClr val="tx2">
                <a:lumMod val="50000"/>
                <a:lumOff val="50000"/>
              </a:schemeClr>
            </a:solidFill>
          </a:ln>
        </p:spPr>
      </p:pic>
      <p:pic>
        <p:nvPicPr>
          <p:cNvPr id="30" name="Picture 29">
            <a:extLst>
              <a:ext uri="{FF2B5EF4-FFF2-40B4-BE49-F238E27FC236}">
                <a16:creationId xmlns:a16="http://schemas.microsoft.com/office/drawing/2014/main" id="{AD7807E8-0A77-A376-3662-62AA9505C56D}"/>
              </a:ext>
            </a:extLst>
          </p:cNvPr>
          <p:cNvPicPr>
            <a:picLocks noChangeAspect="1"/>
          </p:cNvPicPr>
          <p:nvPr/>
        </p:nvPicPr>
        <p:blipFill>
          <a:blip r:embed="rId24"/>
          <a:stretch>
            <a:fillRect/>
          </a:stretch>
        </p:blipFill>
        <p:spPr>
          <a:xfrm>
            <a:off x="5341013" y="2834974"/>
            <a:ext cx="1238423" cy="1060460"/>
          </a:xfrm>
          <a:prstGeom prst="rect">
            <a:avLst/>
          </a:prstGeom>
        </p:spPr>
      </p:pic>
      <p:sp>
        <p:nvSpPr>
          <p:cNvPr id="32" name="TextBox 31">
            <a:extLst>
              <a:ext uri="{FF2B5EF4-FFF2-40B4-BE49-F238E27FC236}">
                <a16:creationId xmlns:a16="http://schemas.microsoft.com/office/drawing/2014/main" id="{BE757B4B-F3DF-3F74-21F2-DBECFB63B7D3}"/>
              </a:ext>
            </a:extLst>
          </p:cNvPr>
          <p:cNvSpPr txBox="1"/>
          <p:nvPr/>
        </p:nvSpPr>
        <p:spPr>
          <a:xfrm>
            <a:off x="3564366" y="9178221"/>
            <a:ext cx="1968152" cy="2239074"/>
          </a:xfrm>
          <a:prstGeom prst="rect">
            <a:avLst/>
          </a:prstGeom>
          <a:noFill/>
        </p:spPr>
        <p:txBody>
          <a:bodyPr wrap="square" rtlCol="0">
            <a:spAutoFit/>
          </a:bodyPr>
          <a:lstStyle/>
          <a:p>
            <a:r>
              <a:rPr lang="en-GB" sz="1200" b="1" dirty="0"/>
              <a:t>Did you know: </a:t>
            </a:r>
          </a:p>
          <a:p>
            <a:r>
              <a:rPr lang="en-GB" sz="1050" dirty="0"/>
              <a:t>We have 6 MVAS machines located across our 3</a:t>
            </a:r>
          </a:p>
          <a:p>
            <a:r>
              <a:rPr lang="en-GB" sz="1050" dirty="0"/>
              <a:t>villages with a further 2 needing to be purchased. To provide greater geographical coverage we move the machines regularly  to </a:t>
            </a:r>
          </a:p>
          <a:p>
            <a:r>
              <a:rPr lang="en-GB" sz="1050" dirty="0"/>
              <a:t>different locations. Each MVAS costs £5,369 to purchase and £200 per unit in maintenance cost per year. </a:t>
            </a:r>
          </a:p>
          <a:p>
            <a:endParaRPr lang="en-GB" sz="1200" dirty="0"/>
          </a:p>
        </p:txBody>
      </p:sp>
      <p:pic>
        <p:nvPicPr>
          <p:cNvPr id="40" name="Picture 39">
            <a:extLst>
              <a:ext uri="{FF2B5EF4-FFF2-40B4-BE49-F238E27FC236}">
                <a16:creationId xmlns:a16="http://schemas.microsoft.com/office/drawing/2014/main" id="{315D5818-DEBF-0CD3-AF0A-FABFB54AC6DE}"/>
              </a:ext>
            </a:extLst>
          </p:cNvPr>
          <p:cNvPicPr>
            <a:picLocks noChangeAspect="1"/>
          </p:cNvPicPr>
          <p:nvPr/>
        </p:nvPicPr>
        <p:blipFill>
          <a:blip r:embed="rId25"/>
          <a:stretch>
            <a:fillRect/>
          </a:stretch>
        </p:blipFill>
        <p:spPr>
          <a:xfrm>
            <a:off x="5029422" y="8263105"/>
            <a:ext cx="1557172" cy="1135647"/>
          </a:xfrm>
          <a:prstGeom prst="rect">
            <a:avLst/>
          </a:prstGeom>
          <a:ln w="50800">
            <a:solidFill>
              <a:schemeClr val="bg1"/>
            </a:solidFill>
          </a:ln>
        </p:spPr>
      </p:pic>
      <p:pic>
        <p:nvPicPr>
          <p:cNvPr id="4" name="Picture 3">
            <a:extLst>
              <a:ext uri="{FF2B5EF4-FFF2-40B4-BE49-F238E27FC236}">
                <a16:creationId xmlns:a16="http://schemas.microsoft.com/office/drawing/2014/main" id="{AA082DB8-21CC-CE6E-CF6A-74982F694CA6}"/>
              </a:ext>
            </a:extLst>
          </p:cNvPr>
          <p:cNvPicPr>
            <a:picLocks noChangeAspect="1"/>
          </p:cNvPicPr>
          <p:nvPr/>
        </p:nvPicPr>
        <p:blipFill>
          <a:blip r:embed="rId26"/>
          <a:stretch>
            <a:fillRect/>
          </a:stretch>
        </p:blipFill>
        <p:spPr>
          <a:xfrm>
            <a:off x="5532729" y="9272485"/>
            <a:ext cx="1054076" cy="1948713"/>
          </a:xfrm>
          <a:prstGeom prst="rect">
            <a:avLst/>
          </a:prstGeom>
          <a:ln w="50800">
            <a:solidFill>
              <a:schemeClr val="bg1"/>
            </a:solidFill>
          </a:ln>
        </p:spPr>
      </p:pic>
    </p:spTree>
    <p:extLst>
      <p:ext uri="{BB962C8B-B14F-4D97-AF65-F5344CB8AC3E}">
        <p14:creationId xmlns:p14="http://schemas.microsoft.com/office/powerpoint/2010/main" val="322201808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6019</TotalTime>
  <Words>830</Words>
  <Application>Microsoft Office PowerPoint</Application>
  <PresentationFormat>Widescreen</PresentationFormat>
  <Paragraphs>79</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Aptos</vt:lpstr>
      <vt:lpstr>Aptos Display</vt:lpstr>
      <vt:lpstr>Arial</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Tina Hawke</dc:creator>
  <cp:lastModifiedBy>Kelly Grove</cp:lastModifiedBy>
  <cp:revision>4</cp:revision>
  <cp:lastPrinted>2026-02-11T11:03:30Z</cp:lastPrinted>
  <dcterms:created xsi:type="dcterms:W3CDTF">2026-02-09T12:36:43Z</dcterms:created>
  <dcterms:modified xsi:type="dcterms:W3CDTF">2026-02-27T11:51:32Z</dcterms:modified>
</cp:coreProperties>
</file>